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9" r:id="rId6"/>
    <p:sldId id="273" r:id="rId7"/>
    <p:sldId id="272" r:id="rId8"/>
    <p:sldId id="271" r:id="rId9"/>
    <p:sldId id="268" r:id="rId10"/>
    <p:sldId id="274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98415" autoAdjust="0"/>
  </p:normalViewPr>
  <p:slideViewPr>
    <p:cSldViewPr>
      <p:cViewPr>
        <p:scale>
          <a:sx n="70" d="100"/>
          <a:sy n="70" d="100"/>
        </p:scale>
        <p:origin x="-12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856839,6 тыс.руб.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215"/>
          <c:y val="1.270207890691453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128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- 856839,6 т.р.</c:v>
                </c:pt>
              </c:strCache>
            </c:strRef>
          </c:tx>
          <c:explosion val="25"/>
          <c:dLbls>
            <c:dLblPos val="bestFit"/>
            <c:showPercent val="1"/>
          </c:dLbls>
          <c:cat>
            <c:strRef>
              <c:f>Лист1!$A$2:$A$11</c:f>
              <c:strCache>
                <c:ptCount val="10"/>
                <c:pt idx="0">
                  <c:v>Общегосударственые вопросы: 43151,5</c:v>
                </c:pt>
                <c:pt idx="1">
                  <c:v>Национальная безопасность и правоохранительная деятельность: 3231,3</c:v>
                </c:pt>
                <c:pt idx="2">
                  <c:v>Национальная экономика: 11631,1</c:v>
                </c:pt>
                <c:pt idx="3">
                  <c:v>Жилищно-коммунальное хозяйство: 135030,5</c:v>
                </c:pt>
                <c:pt idx="4">
                  <c:v>Охрана окружающей среды: 59,7</c:v>
                </c:pt>
                <c:pt idx="5">
                  <c:v>Образование: 523952,8</c:v>
                </c:pt>
                <c:pt idx="6">
                  <c:v>Культура и кинематография: 77574,5</c:v>
                </c:pt>
                <c:pt idx="7">
                  <c:v>Социальная политика: 38032,9</c:v>
                </c:pt>
                <c:pt idx="8">
                  <c:v>Физическая культура и спорт: 21870,2</c:v>
                </c:pt>
                <c:pt idx="9">
                  <c:v>Обслуживание государственного и муниципального долга: 2305,1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43151.5</c:v>
                </c:pt>
                <c:pt idx="1">
                  <c:v>3231.3</c:v>
                </c:pt>
                <c:pt idx="2">
                  <c:v>11631.1</c:v>
                </c:pt>
                <c:pt idx="3">
                  <c:v>135030.5</c:v>
                </c:pt>
                <c:pt idx="4">
                  <c:v>59.7</c:v>
                </c:pt>
                <c:pt idx="5">
                  <c:v>523952.8</c:v>
                </c:pt>
                <c:pt idx="6">
                  <c:v>77574.5</c:v>
                </c:pt>
                <c:pt idx="7">
                  <c:v>38032.9</c:v>
                </c:pt>
                <c:pt idx="8">
                  <c:v>21870.2</c:v>
                </c:pt>
                <c:pt idx="9">
                  <c:v>2305.1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126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Структура расходов бюджета города Воткинска</a:t>
            </a:r>
            <a:b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исполнение за 1  полугодие 2016 года</a:t>
            </a:r>
            <a:endParaRPr lang="ru-RU" sz="20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 исполнении бюджетных ассигнований по муниципальным  программам 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непрограммным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на 2016 год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28735"/>
          <a:ext cx="8115330" cy="4924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1000132"/>
                <a:gridCol w="857256"/>
                <a:gridCol w="928694"/>
                <a:gridCol w="614340"/>
              </a:tblGrid>
              <a:tr h="422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воспитания»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930369,1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528456,8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56,8</a:t>
                      </a:r>
                    </a:p>
                  </a:txBody>
                  <a:tcPr marL="9525" marR="9525" marT="9525" marB="0" anchor="b"/>
                </a:tc>
              </a:tr>
              <a:tr h="271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394288,0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218888,0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55,5</a:t>
                      </a:r>
                    </a:p>
                  </a:txBody>
                  <a:tcPr marL="9525" marR="9525" marT="9525" marB="0"/>
                </a:tc>
              </a:tr>
              <a:tr h="290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346665,4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218119,4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62,9</a:t>
                      </a: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"Дополнительное образование и воспитание детей"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142459,8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70873,8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49,8</a:t>
                      </a: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43037,0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17993,6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41,8</a:t>
                      </a:r>
                    </a:p>
                  </a:txBody>
                  <a:tcPr marL="9525" marR="9525" marT="9525" marB="0"/>
                </a:tc>
              </a:tr>
              <a:tr h="15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3918,9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2582,0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65,9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«Сохранение здоровья и формирование здорового образа жизни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26395,4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11797,0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44,7</a:t>
                      </a:r>
                    </a:p>
                  </a:txBody>
                  <a:tcPr marL="9525" marR="9525" marT="9525" marB="0"/>
                </a:tc>
              </a:tr>
              <a:tr h="2588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отдыха детей в каникулярное время»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11758,4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2037,9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17,3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физической культуры и спорта»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14637,0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9759,1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66,7</a:t>
                      </a:r>
                    </a:p>
                  </a:txBody>
                  <a:tcPr marL="9525" marR="9525" marT="9525" marB="0"/>
                </a:tc>
              </a:tr>
              <a:tr h="2132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культуры»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124286,4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69020,3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55,5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"Библиотечное обслуживание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18810,0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7702,9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41,0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досуга, предоставление услуг организаций культуры и доступа к музейным фондам"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96803,9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57046,6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58,9</a:t>
                      </a: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8672,5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4270,8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49,2</a:t>
                      </a: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45982,1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27783,4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60,4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622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714380"/>
                <a:gridCol w="1071570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28565,4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14387,5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50,4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3910,0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1606,6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41,1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4158,4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4154,4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"Предоставление субсидий и льгот по оплате жилищно-коммунальных услуг (выполнение переданных полномочий)"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9348,3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7634,9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81,7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развития»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53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«Безопасность»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4326,0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2097,3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48,5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"Предупреждение и ликвидация последствий чрезвычайных ситуаций, реализация мер пожарной безопасности"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4078,0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2039,3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50,0</a:t>
                      </a:r>
                    </a:p>
                  </a:txBody>
                  <a:tcPr marL="9525" marR="9525" marT="9525" marB="0"/>
                </a:tc>
              </a:tr>
              <a:tr h="321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"Профилактика правонарушений»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78,0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58,0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74,4</a:t>
                      </a: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"Комплексные меры противодействия злоупотреблению наркотиками и их незаконному обороту"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170,0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хозяйства»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287831,6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95787,6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33,3</a:t>
                      </a: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"Территориальное развитие (градостроительство и землеустройство)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98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105449,6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53925,6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51,1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9866,8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1837,0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18,6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5568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57256"/>
                <a:gridCol w="928694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46042,1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22857,0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49,6</a:t>
                      </a:r>
                    </a:p>
                  </a:txBody>
                  <a:tcPr marL="9525" marR="9525" marT="9525" marB="0"/>
                </a:tc>
              </a:tr>
              <a:tr h="3309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115110,6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12765,1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11,1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9362,5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4402,9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47,0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эффективности»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13981,0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10625,3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76,0</a:t>
                      </a:r>
                    </a:p>
                  </a:txBody>
                  <a:tcPr marL="9525" marR="9525" marT="9525" marB="0"/>
                </a:tc>
              </a:tr>
              <a:tr h="236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управление»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91094,8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37593,4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41,3</a:t>
                      </a:r>
                    </a:p>
                  </a:txBody>
                  <a:tcPr marL="9525" marR="9525" marT="9525" marB="0"/>
                </a:tc>
              </a:tr>
              <a:tr h="2424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59440,1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24857,7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41,8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"Управление муниципальными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финансами»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14425,9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6002,9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41,6</a:t>
                      </a: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"Управление муниципальным имуществом и земельными ресурсами"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12274,5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4624,4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37,7</a:t>
                      </a:r>
                    </a:p>
                  </a:txBody>
                  <a:tcPr marL="9525" marR="9525" marT="9525" marB="0"/>
                </a:tc>
              </a:tr>
              <a:tr h="23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933,8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377,9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40,5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государственной регистрации актов гражданского состояния"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3900,0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1705,7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43,7</a:t>
                      </a:r>
                    </a:p>
                  </a:txBody>
                  <a:tcPr marL="9525" marR="9525" marT="9525" marB="0"/>
                </a:tc>
              </a:tr>
              <a:tr h="40242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"Повышение эффективности расходов бюджета"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120,5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20,6</a:t>
                      </a:r>
                    </a:p>
                  </a:txBody>
                  <a:tcPr marL="9525" marR="9525" marT="9525" marB="0"/>
                </a:tc>
              </a:tr>
              <a:tr h="191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политики»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2898,1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1157,1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39,9</a:t>
                      </a:r>
                    </a:p>
                  </a:txBody>
                  <a:tcPr marL="9525" marR="9525" marT="9525" marB="0"/>
                </a:tc>
              </a:tr>
              <a:tr h="356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43429,0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27734,0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>
                          <a:latin typeface="Arial Cyr"/>
                        </a:rPr>
                        <a:t>63,9</a:t>
                      </a: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43429,0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27734,0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63,9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5" y="285728"/>
          <a:ext cx="8286810" cy="286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7"/>
                <a:gridCol w="1071570"/>
                <a:gridCol w="928694"/>
                <a:gridCol w="857256"/>
                <a:gridCol w="642943"/>
              </a:tblGrid>
              <a:tr h="509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7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Развитие институтов гражданского общества и поддержки социально-ориентированных некоммерческих организаций, осуществляющих деятельность на территории муниципального образования "Город Воткинск"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1171,0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639,0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54,6</a:t>
                      </a: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Этносоциальное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развитие и гармонизация межэтнических отношений"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60,0</a:t>
                      </a:r>
                    </a:p>
                  </a:txBody>
                  <a:tcPr marL="9525" marR="9525" marT="9525" marB="0"/>
                </a:tc>
              </a:tr>
              <a:tr h="5097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"Поддержка социально-ориентированных некоммерческих организаций, осуществляющих деятельность на территории муниципального образования "Город Воткинск"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671,0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339,0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50,5</a:t>
                      </a:r>
                    </a:p>
                  </a:txBody>
                  <a:tcPr marL="9525" marR="9525" marT="9525" marB="0"/>
                </a:tc>
              </a:tr>
              <a:tr h="2990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61198,3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44148,4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72,1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 ИТОГО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1633112,8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856839,6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52,5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за 1 полугодие 2016 года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ВСЕГО  </a:t>
            </a:r>
            <a:r>
              <a:rPr lang="ru-RU" sz="27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865448,1</a:t>
            </a:r>
            <a:r>
              <a:rPr lang="ru-RU" sz="2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7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/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234950" y="1282700"/>
          <a:ext cx="8632825" cy="5418138"/>
        </p:xfrm>
        <a:graphic>
          <a:graphicData uri="http://schemas.openxmlformats.org/presentationml/2006/ole">
            <p:oleObj spid="_x0000_s1026" name="Worksheet" r:id="rId4" imgW="6343665" imgH="398137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на 2016 год согласно классификации доходов 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3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3183260"/>
                <a:gridCol w="1214446"/>
                <a:gridCol w="1285884"/>
                <a:gridCol w="90009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 (тыс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5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520753,0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212981,6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40,9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292821,0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132909,5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45,4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292821,0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132909,5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latin typeface="Arial Cyr"/>
                        </a:rPr>
                        <a:t>45,4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1 03 02000 01 0000 100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УПЛАТЫ АКЦИЗОВ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9792,0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4214,7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43,0</a:t>
                      </a:r>
                    </a:p>
                  </a:txBody>
                  <a:tcPr marL="9525" marR="9525" marT="9525" marB="0"/>
                </a:tc>
              </a:tr>
              <a:tr h="24765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48105,0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24687,1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51,3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45080,0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22201,2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latin typeface="Arial Cyr"/>
                        </a:rPr>
                        <a:t>49,2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6,3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latin typeface="Arial Cyr"/>
                        </a:rPr>
                        <a:t>25,2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105 04010 02 0000 110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3000,0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latin typeface="Arial Cyr"/>
                        </a:rPr>
                        <a:t>2479,6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latin typeface="Arial Cyr"/>
                        </a:rPr>
                        <a:t>82,7</a:t>
                      </a:r>
                    </a:p>
                  </a:txBody>
                  <a:tcPr marL="9525" marR="9525" marT="9525" marB="0"/>
                </a:tc>
              </a:tr>
              <a:tr h="215273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70496,0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latin typeface="Arial Cyr"/>
                        </a:rPr>
                        <a:t>16942,6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24,0</a:t>
                      </a:r>
                    </a:p>
                  </a:txBody>
                  <a:tcPr marL="9525" marR="9525" marT="9525" marB="0"/>
                </a:tc>
              </a:tr>
              <a:tr h="25718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19100,0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1575,8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8,3</a:t>
                      </a:r>
                    </a:p>
                  </a:txBody>
                  <a:tcPr marL="9525" marR="9525" marT="9525" marB="0" anchor="ctr"/>
                </a:tc>
              </a:tr>
              <a:tr h="24288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51396,0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15366,8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29,9</a:t>
                      </a: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12359,0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4606,3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37,3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36000,0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14554,3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289"/>
          <a:ext cx="8286808" cy="6639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066"/>
                <a:gridCol w="3163280"/>
                <a:gridCol w="1285884"/>
                <a:gridCol w="1214446"/>
                <a:gridCol w="1000132"/>
              </a:tblGrid>
              <a:tr h="50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полугодие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34917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31000,0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11281,0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36,4</a:t>
                      </a:r>
                    </a:p>
                  </a:txBody>
                  <a:tcPr marL="9525" marR="9525" marT="9525" marB="0" anchor="ctr"/>
                </a:tc>
              </a:tr>
              <a:tr h="650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земли, находящиеся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собственности городских  округов ( за  исключением земельных  участков муниципальных  автономных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281,7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56,3</a:t>
                      </a:r>
                    </a:p>
                  </a:txBody>
                  <a:tcPr marL="9525" marR="9525" marT="9525" marB="0" anchor="ctr"/>
                </a:tc>
              </a:tr>
              <a:tr h="482353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624,5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124,9</a:t>
                      </a:r>
                    </a:p>
                  </a:txBody>
                  <a:tcPr marL="9525" marR="9525" marT="9525" marB="0" anchor="ctr"/>
                </a:tc>
              </a:tr>
              <a:tr h="363721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2367,1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59,2</a:t>
                      </a:r>
                    </a:p>
                  </a:txBody>
                  <a:tcPr marL="9525" marR="9525" marT="9525" marB="0" anchor="ctr"/>
                </a:tc>
              </a:tr>
              <a:tr h="35967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5031,0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2866,6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57,0</a:t>
                      </a:r>
                    </a:p>
                  </a:txBody>
                  <a:tcPr marL="9525" marR="9525" marT="9525" marB="0" anchor="ctr"/>
                </a:tc>
              </a:tr>
              <a:tr h="30346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5031,0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2866,6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57,0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296,0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11,8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latin typeface="Arial Cyr"/>
                        </a:rPr>
                        <a:t>296,0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11,8</a:t>
                      </a:r>
                    </a:p>
                  </a:txBody>
                  <a:tcPr marL="9525" marR="9525" marT="9525" marB="0" anchor="ctr"/>
                </a:tc>
              </a:tr>
              <a:tr h="36373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37764,0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latin typeface="Arial Cyr"/>
                        </a:rPr>
                        <a:t>8975,4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23,8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214293"/>
          <a:ext cx="8186768" cy="628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/>
                <a:gridCol w="3143272"/>
                <a:gridCol w="1214446"/>
                <a:gridCol w="1285884"/>
                <a:gridCol w="971531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полугодие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35433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1 14 01040 04 0000 410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1000,0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394,3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latin typeface="Arial Cyr"/>
                        </a:rPr>
                        <a:t>39,4</a:t>
                      </a:r>
                    </a:p>
                  </a:txBody>
                  <a:tcPr marL="9525" marR="9525" marT="9525" marB="0" anchor="ctr"/>
                </a:tc>
              </a:tr>
              <a:tr h="30671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в части реализации основных средств по указанному имуществу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5274,1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26,4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16264,0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latin typeface="Arial Cyr"/>
                        </a:rPr>
                        <a:t>3307,0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20,3</a:t>
                      </a: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114 06024 04 0000 410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земельных участков,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гос.собственности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на которые  разграничена (  за исключением 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Arial Cyr"/>
                        </a:rPr>
                        <a:t>зем.участков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автономных учреждений, государственных муниципальных учреждений в т. казенных)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296005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Arial Cyr"/>
                        </a:rPr>
                        <a:t>6607,0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Arial Cyr"/>
                        </a:rPr>
                        <a:t>2864,6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43,4</a:t>
                      </a: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Arial Cyr"/>
                        </a:rPr>
                        <a:t>1482,0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Arial Cyr"/>
                        </a:rPr>
                        <a:t>325,5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22,0</a:t>
                      </a:r>
                    </a:p>
                  </a:txBody>
                  <a:tcPr marL="9525" marR="9525" marT="9525" marB="0" anchor="ctr"/>
                </a:tc>
              </a:tr>
              <a:tr h="27075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1029179,5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652466,5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63,4</a:t>
                      </a: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1029179,5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653088,9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63,5</a:t>
                      </a:r>
                    </a:p>
                  </a:txBody>
                  <a:tcPr marL="9525" marR="9525" marT="9525" marB="0" anchor="ctr"/>
                </a:tc>
              </a:tr>
              <a:tr h="30478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2 02 01000 00 0000 151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Дотации бюджетам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субъектов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86811,0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40699,0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46,9</a:t>
                      </a:r>
                    </a:p>
                  </a:txBody>
                  <a:tcPr marL="9525" marR="9525" marT="9525" marB="0" anchor="ctr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2 02 02000 00 0000 151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Субсидии бюджетам субъектов Российской Федерации Федерации и муниципальных образований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266618,8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Arial Cyr"/>
                        </a:rPr>
                        <a:t>189340,5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71,0</a:t>
                      </a:r>
                    </a:p>
                  </a:txBody>
                  <a:tcPr marL="9525" marR="9525" marT="9525" marB="0" anchor="ctr"/>
                </a:tc>
              </a:tr>
              <a:tr h="43219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2 02 03000 00 0000 151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674491,1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latin typeface="Arial Cyr"/>
                        </a:rPr>
                        <a:t>422091,5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62,6</a:t>
                      </a:r>
                    </a:p>
                  </a:txBody>
                  <a:tcPr marL="9525" marR="9525" marT="9525" marB="0" anchor="ctr"/>
                </a:tc>
              </a:tr>
              <a:tr h="27622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2 02 04000 00 0000 151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latin typeface="Arial Cyr"/>
                        </a:rPr>
                        <a:t>1258,6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>
                          <a:latin typeface="Arial Cyr"/>
                        </a:rPr>
                        <a:t>957,9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76,1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214293"/>
          <a:ext cx="8186768" cy="267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/>
                <a:gridCol w="3143272"/>
                <a:gridCol w="1214446"/>
                <a:gridCol w="1285884"/>
                <a:gridCol w="971531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1 полугодие 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2 18 00000 00 0000 180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Arial Cyr"/>
                        </a:rPr>
                        <a:t>127,0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Возврат остатков субсидий,субвенций и  иных межбюджетных трансфертов, имеющих целевое назначение,прошлых лет, из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Arial Cyr"/>
                        </a:rPr>
                        <a:t>-749,4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latin typeface="Arial Cyr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1549932,5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865448,1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55,8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143985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"Город Воткинск" на 2016 год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186768" cy="527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/>
                <a:gridCol w="714380"/>
                <a:gridCol w="714380"/>
                <a:gridCol w="1000132"/>
                <a:gridCol w="614340"/>
              </a:tblGrid>
              <a:tr h="373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105095,7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43151,5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41,1</a:t>
                      </a:r>
                    </a:p>
                  </a:txBody>
                  <a:tcPr marL="9525" marR="9525" marT="9525" marB="0"/>
                </a:tc>
              </a:tr>
              <a:tr h="435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2866,1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1362,1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47,5</a:t>
                      </a: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8405,6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4245,8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50,5</a:t>
                      </a:r>
                    </a:p>
                  </a:txBody>
                  <a:tcPr marL="9525" marR="9525" marT="9525" marB="0"/>
                </a:tc>
              </a:tr>
              <a:tr h="571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60529,4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25296,9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41,8</a:t>
                      </a: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87,0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10215,8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4268,2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41,8</a:t>
                      </a: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308,9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22682,9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7978,5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35,2</a:t>
                      </a:r>
                    </a:p>
                  </a:txBody>
                  <a:tcPr marL="9525" marR="9525" marT="9525" marB="0"/>
                </a:tc>
              </a:tr>
              <a:tr h="2292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8601,0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3231,3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37,6</a:t>
                      </a: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4036,0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2039,3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50,5</a:t>
                      </a: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безопасностии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4565,0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1192,0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26,1</a:t>
                      </a:r>
                    </a:p>
                  </a:txBody>
                  <a:tcPr marL="9525" marR="9525" marT="9525" marB="0"/>
                </a:tc>
              </a:tr>
              <a:tr h="253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111025,6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11631,1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10,5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2"/>
          <a:ext cx="8143931" cy="653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714380"/>
                <a:gridCol w="785818"/>
                <a:gridCol w="1071570"/>
                <a:gridCol w="571503"/>
              </a:tblGrid>
              <a:tr h="477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  <a:cs typeface="Times New Roman"/>
                        </a:rPr>
                        <a:t>Уточнен-ный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Дорожные фонды (дорожное хозяйство)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110875,6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11631,1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10,5</a:t>
                      </a: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235645,1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135030,5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57,3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104739,8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53661,1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51,2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73547,9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53635,6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72,9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46515,5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22797,3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49,0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10841,9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4936,5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45,5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ОХРАНА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154,0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59,7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38,8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59,7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74,6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74,0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936291,6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523952,8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56,0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384068,1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211094,7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56,0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491132,4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289452,0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58,9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708,7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161,2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22,7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14656,5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3194,9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21,8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45725,9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20050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43,8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143243,9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77574,5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54,2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134421,0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73353,4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54,6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8822,9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4221,1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47,8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59552,4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38032,9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63,9</a:t>
                      </a: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1966,0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1026,9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52,2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286808" cy="339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667302"/>
                <a:gridCol w="879225"/>
                <a:gridCol w="1069343"/>
                <a:gridCol w="670278"/>
              </a:tblGrid>
              <a:tr h="548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1003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11789,0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10137,4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latin typeface="Arial Cyr"/>
                        </a:rPr>
                        <a:t>86,0</a:t>
                      </a: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45213,4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26616,9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58,9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584,0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251,7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43,1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28001,5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21870,2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78,1</a:t>
                      </a:r>
                    </a:p>
                  </a:txBody>
                  <a:tcPr marL="9525" marR="9525" marT="9525" marB="0"/>
                </a:tc>
              </a:tr>
              <a:tr h="35743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28001,5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21870,2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latin typeface="Arial Cyr"/>
                        </a:rPr>
                        <a:t>78,1</a:t>
                      </a: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5502,0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2305,1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>
                          <a:latin typeface="Arial Cyr"/>
                        </a:rPr>
                        <a:t>41,9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5502,0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latin typeface="Arial Cyr"/>
                        </a:rPr>
                        <a:t>2305,1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latin typeface="Arial Cyr"/>
                        </a:rPr>
                        <a:t>41,9</a:t>
                      </a: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1633112,8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latin typeface="Arial Cyr"/>
                        </a:rPr>
                        <a:t>856839,6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latin typeface="Arial Cyr"/>
                        </a:rPr>
                        <a:t>52,5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2087</Words>
  <PresentationFormat>Экран (4:3)</PresentationFormat>
  <Paragraphs>706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Worksheet</vt:lpstr>
      <vt:lpstr>Структура расходов бюджета города Воткинска исполнение за 1  полугодие 2016 года</vt:lpstr>
      <vt:lpstr>Структура доходов бюджета города Воткинска  исполнение за 1 полугодие 2016 года ДОХОДЫ ВСЕГО  865448,1 тыс.руб.</vt:lpstr>
      <vt:lpstr>Общий объем доходов на 2016 год согласно классификации доходов  бюджетов Российской Федерации </vt:lpstr>
      <vt:lpstr>Слайд 4</vt:lpstr>
      <vt:lpstr>Слайд 5</vt:lpstr>
      <vt:lpstr>Слайд 6</vt:lpstr>
      <vt:lpstr>Исполнение расходов по разделам и подразделам  классификации расходов  Бюджета муниципального образования  "Город Воткинск" на 2016 год  </vt:lpstr>
      <vt:lpstr>Слайд 8</vt:lpstr>
      <vt:lpstr>Слайд 9</vt:lpstr>
      <vt:lpstr>Об исполнении бюджетных ассигнований по муниципальным  программам и непрограммным  направлениям расходов Бюджета муниципального образования «Город Воткинск» на 2016 год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cp:lastModifiedBy>Tatyana</cp:lastModifiedBy>
  <cp:revision>199</cp:revision>
  <dcterms:modified xsi:type="dcterms:W3CDTF">2016-09-20T07:25:59Z</dcterms:modified>
</cp:coreProperties>
</file>