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108"/>
    <a:srgbClr val="FFFFFF"/>
    <a:srgbClr val="70AD47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828" y="4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8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77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19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265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87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08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57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44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27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75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/>
            </a:gs>
            <a:gs pos="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EEE-7504-4850-BD4D-A1F0F62472CB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1409-F9A3-45CD-B249-FA29F0C1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8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516" y="411891"/>
            <a:ext cx="22846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КОРЕШОК ПАМЯТКИ</a:t>
            </a:r>
          </a:p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(повторно)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(если впервые, то зачеркнуть)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43" y="1154096"/>
            <a:ext cx="2525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«_____»____________________20___г.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24" y="1507118"/>
            <a:ext cx="914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Century Gothic" panose="020B0502020202020204" pitchFamily="34" charset="0"/>
              </a:rPr>
              <a:t>Город(село)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68" y="1695383"/>
            <a:ext cx="2230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68" y="2249119"/>
            <a:ext cx="22300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24" y="2048405"/>
            <a:ext cx="1122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Century Gothic" panose="020B0502020202020204" pitchFamily="34" charset="0"/>
              </a:rPr>
              <a:t>Гражданину(</a:t>
            </a:r>
            <a:r>
              <a:rPr lang="ru-RU" sz="900" dirty="0" err="1" smtClean="0">
                <a:latin typeface="Century Gothic" panose="020B0502020202020204" pitchFamily="34" charset="0"/>
              </a:rPr>
              <a:t>ке</a:t>
            </a:r>
            <a:r>
              <a:rPr lang="ru-RU" sz="900" dirty="0" smtClean="0">
                <a:latin typeface="Century Gothic" panose="020B0502020202020204" pitchFamily="34" charset="0"/>
              </a:rPr>
              <a:t>)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720" y="289695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Century Gothic" panose="020B0502020202020204" pitchFamily="34" charset="0"/>
              </a:rPr>
              <a:t>в т.ч. членам семьи, </a:t>
            </a:r>
          </a:p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проживающим по ул.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517" y="3278916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д.______________ кв._________________ 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69" y="3925906"/>
            <a:ext cx="24481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ПРОВЕДЕН ИСТРУКТАЖ О МЕРАХ</a:t>
            </a:r>
          </a:p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ПОЖАРНОЙ БЕЗОПАСНОСТИ </a:t>
            </a:r>
          </a:p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В ЛЕТНИЙ ПЕРИОД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768" y="4426212"/>
            <a:ext cx="2230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589" y="4858623"/>
            <a:ext cx="2422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Century Gothic" panose="020B0502020202020204" pitchFamily="34" charset="0"/>
              </a:rPr>
              <a:t>Всего обучено ______________ человек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071" y="5182777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Century Gothic" panose="020B0502020202020204" pitchFamily="34" charset="0"/>
              </a:rPr>
              <a:t>Квартиросъемщик</a:t>
            </a:r>
          </a:p>
          <a:p>
            <a:r>
              <a:rPr lang="ru-RU" sz="900" dirty="0" smtClean="0">
                <a:latin typeface="Century Gothic" panose="020B0502020202020204" pitchFamily="34" charset="0"/>
              </a:rPr>
              <a:t>(домовладелец) ____________________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071" y="5635222"/>
            <a:ext cx="23567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Century Gothic" panose="020B0502020202020204" pitchFamily="34" charset="0"/>
              </a:rPr>
              <a:t>Инструктор_________________________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4139" y="123568"/>
            <a:ext cx="6824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ПАМЯТКА</a:t>
            </a:r>
          </a:p>
          <a:p>
            <a:pPr algn="ctr"/>
            <a:r>
              <a:rPr lang="ru-RU" sz="1300" b="1" dirty="0" smtClean="0">
                <a:latin typeface="Century Gothic" panose="020B0502020202020204" pitchFamily="34" charset="0"/>
              </a:rPr>
              <a:t>о мерах пожарной безопасности  </a:t>
            </a:r>
          </a:p>
          <a:p>
            <a:pPr algn="ctr"/>
            <a:r>
              <a:rPr lang="ru-RU" sz="1300" b="1" dirty="0" smtClean="0">
                <a:latin typeface="Century Gothic" panose="020B0502020202020204" pitchFamily="34" charset="0"/>
              </a:rPr>
              <a:t>в весенне-летний пожароопасный период</a:t>
            </a:r>
            <a:endParaRPr lang="ru-RU" sz="13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7157" y="937675"/>
            <a:ext cx="6061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Основные причины пожаров в быту: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895" y="489790"/>
            <a:ext cx="706836" cy="70683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912782" y="2135108"/>
            <a:ext cx="1148579" cy="5107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неисправность печного отопления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40211" y="2136914"/>
            <a:ext cx="1168999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Неисправность </a:t>
            </a:r>
            <a:r>
              <a:rPr lang="ru-RU" sz="800" dirty="0" err="1" smtClean="0">
                <a:latin typeface="Century Gothic" panose="020B0502020202020204" pitchFamily="34" charset="0"/>
              </a:rPr>
              <a:t>электро</a:t>
            </a:r>
            <a:r>
              <a:rPr lang="ru-RU" sz="800" dirty="0" smtClean="0">
                <a:latin typeface="Century Gothic" panose="020B0502020202020204" pitchFamily="34" charset="0"/>
              </a:rPr>
              <a:t>-</a:t>
            </a:r>
          </a:p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оборудования, перегрузка сети 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5465" y="2153690"/>
            <a:ext cx="1163782" cy="3745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Неосторожность при курении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312727" y="2181661"/>
            <a:ext cx="124691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Проведение огневых работ  без соблюдения мер безопасности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948854" y="2165771"/>
            <a:ext cx="1166131" cy="3745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Century Gothic" panose="020B0502020202020204" pitchFamily="34" charset="0"/>
              </a:rPr>
              <a:t>детская шалость с огнем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0" t="13997" r="570" b="8324"/>
          <a:stretch/>
        </p:blipFill>
        <p:spPr>
          <a:xfrm>
            <a:off x="6934715" y="1278118"/>
            <a:ext cx="1192378" cy="872833"/>
          </a:xfrm>
          <a:prstGeom prst="roundRect">
            <a:avLst>
              <a:gd name="adj" fmla="val 243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9" t="30799" r="239" b="6739"/>
          <a:stretch/>
        </p:blipFill>
        <p:spPr>
          <a:xfrm>
            <a:off x="8310530" y="1277362"/>
            <a:ext cx="1239948" cy="895822"/>
          </a:xfrm>
          <a:prstGeom prst="roundRect">
            <a:avLst>
              <a:gd name="adj" fmla="val 275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TextBox 53"/>
          <p:cNvSpPr txBox="1"/>
          <p:nvPr/>
        </p:nvSpPr>
        <p:spPr>
          <a:xfrm>
            <a:off x="2794407" y="2882189"/>
            <a:ext cx="47874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В </a:t>
            </a:r>
            <a:r>
              <a:rPr lang="ru-RU" sz="1100" b="1" dirty="0" smtClean="0">
                <a:latin typeface="Century Gothic" panose="020B0502020202020204" pitchFamily="34" charset="0"/>
              </a:rPr>
              <a:t>жилом доме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Проверьте и при необходимости замените старую электропроводку на новую. Не допускайте эксплуатацию электрооборудования с повреждениями, а также самодельных электронагревательных приборов. Не оставляйте без присмотра включенными в электрическую сеть электронагревательные приборы.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Проверьте исправность печного отопления. Не допускайте эксплуатацию печей и других отопительных приборов без противопожарных разделок (</a:t>
            </a:r>
            <a:r>
              <a:rPr lang="ru-RU" sz="900" dirty="0" err="1" smtClean="0">
                <a:latin typeface="Century Gothic" panose="020B0502020202020204" pitchFamily="34" charset="0"/>
              </a:rPr>
              <a:t>отступок</a:t>
            </a:r>
            <a:r>
              <a:rPr lang="ru-RU" sz="900" dirty="0" smtClean="0">
                <a:latin typeface="Century Gothic" panose="020B0502020202020204" pitchFamily="34" charset="0"/>
              </a:rPr>
              <a:t>) от горючих конструкций. На полу из горючих материалов обеспечьте наличие </a:t>
            </a:r>
            <a:r>
              <a:rPr lang="ru-RU" sz="900" dirty="0" err="1" smtClean="0">
                <a:latin typeface="Century Gothic" panose="020B0502020202020204" pitchFamily="34" charset="0"/>
              </a:rPr>
              <a:t>предтопочного</a:t>
            </a:r>
            <a:r>
              <a:rPr lang="ru-RU" sz="900" dirty="0" smtClean="0">
                <a:latin typeface="Century Gothic" panose="020B0502020202020204" pitchFamily="34" charset="0"/>
              </a:rPr>
              <a:t> листа, </a:t>
            </a:r>
            <a:r>
              <a:rPr lang="ru-RU" sz="900" dirty="0" err="1" smtClean="0">
                <a:latin typeface="Century Gothic" panose="020B0502020202020204" pitchFamily="34" charset="0"/>
              </a:rPr>
              <a:t>выполненнного</a:t>
            </a:r>
            <a:r>
              <a:rPr lang="ru-RU" sz="900" dirty="0" smtClean="0">
                <a:latin typeface="Century Gothic" panose="020B0502020202020204" pitchFamily="34" charset="0"/>
              </a:rPr>
              <a:t> из негорючего материала размером не менее 0,5 </a:t>
            </a:r>
            <a:r>
              <a:rPr lang="ru-RU" sz="900" dirty="0" err="1" smtClean="0">
                <a:latin typeface="Century Gothic" panose="020B0502020202020204" pitchFamily="34" charset="0"/>
              </a:rPr>
              <a:t>x</a:t>
            </a:r>
            <a:r>
              <a:rPr lang="ru-RU" sz="900" dirty="0" smtClean="0">
                <a:latin typeface="Century Gothic" panose="020B0502020202020204" pitchFamily="34" charset="0"/>
              </a:rPr>
              <a:t> 0,7 метра.  Не допускайте наличие трещин в печах, прогаров и повреждений в разделках (</a:t>
            </a:r>
            <a:r>
              <a:rPr lang="ru-RU" sz="900" dirty="0" err="1" smtClean="0">
                <a:latin typeface="Century Gothic" panose="020B0502020202020204" pitchFamily="34" charset="0"/>
              </a:rPr>
              <a:t>отступках</a:t>
            </a:r>
            <a:r>
              <a:rPr lang="ru-RU" sz="900" dirty="0" smtClean="0">
                <a:latin typeface="Century Gothic" panose="020B0502020202020204" pitchFamily="34" charset="0"/>
              </a:rPr>
              <a:t>) и </a:t>
            </a:r>
            <a:r>
              <a:rPr lang="ru-RU" sz="900" dirty="0" err="1" smtClean="0">
                <a:latin typeface="Century Gothic" panose="020B0502020202020204" pitchFamily="34" charset="0"/>
              </a:rPr>
              <a:t>предтопочных</a:t>
            </a:r>
            <a:r>
              <a:rPr lang="ru-RU" sz="900" dirty="0" smtClean="0">
                <a:latin typeface="Century Gothic" panose="020B0502020202020204" pitchFamily="34" charset="0"/>
              </a:rPr>
              <a:t> листах.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Не допускайте размещения мебели и других горючих предметов и материалов на расстоянии менее 0,2 метра от бытовых газовых приборов по горизонтали и менее 0,7 метра - по вертикали (при нависании указанных предметов и материалов над бытовыми газовыми приборами).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Оборудуйте дом первичными средствами пожаротушения;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Установите автономные пожарные </a:t>
            </a:r>
            <a:r>
              <a:rPr lang="ru-RU" sz="900" dirty="0" err="1" smtClean="0">
                <a:latin typeface="Century Gothic" panose="020B0502020202020204" pitchFamily="34" charset="0"/>
              </a:rPr>
              <a:t>извещатели</a:t>
            </a:r>
            <a:r>
              <a:rPr lang="ru-RU" sz="900" dirty="0" smtClean="0">
                <a:latin typeface="Century Gothic" panose="020B0502020202020204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Не допускайте курение в доме.</a:t>
            </a:r>
            <a:endParaRPr lang="ru-RU" sz="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592" b="9482"/>
          <a:stretch/>
        </p:blipFill>
        <p:spPr>
          <a:xfrm>
            <a:off x="7561949" y="3135468"/>
            <a:ext cx="2101430" cy="2570388"/>
          </a:xfrm>
          <a:prstGeom prst="roundRect">
            <a:avLst>
              <a:gd name="adj" fmla="val 95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2619632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22" y="1261071"/>
            <a:ext cx="1148514" cy="878148"/>
          </a:xfrm>
          <a:prstGeom prst="roundRect">
            <a:avLst>
              <a:gd name="adj" fmla="val 243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2760692" y="5793638"/>
            <a:ext cx="61053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ДЕЙСТВИЯ ПРИ ПОЖАРЕ: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Немедленно сообщите об этом по телефону 01 (010 с мобильного) в пожарную охрану (при этом необходимо назвать адрес объекта, место возникновения пожара, а также сообщите свою фамилию);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Century Gothic" panose="020B0502020202020204" pitchFamily="34" charset="0"/>
              </a:rPr>
              <a:t>Примите посильные меры по эвакуации людей и тушению пожара.</a:t>
            </a:r>
          </a:p>
        </p:txBody>
      </p:sp>
      <p:pic>
        <p:nvPicPr>
          <p:cNvPr id="1026" name="Picture 2" descr="E:\Воткинск\Пропаганда\2017\памятка весеннелетний период\kak_najti_provodki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8604" y="1255687"/>
            <a:ext cx="1162183" cy="875933"/>
          </a:xfrm>
          <a:prstGeom prst="roundRect">
            <a:avLst>
              <a:gd name="adj" fmla="val 243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757" r="24063" b="7347"/>
          <a:stretch/>
        </p:blipFill>
        <p:spPr>
          <a:xfrm>
            <a:off x="2945220" y="1235634"/>
            <a:ext cx="1089540" cy="880669"/>
          </a:xfrm>
          <a:prstGeom prst="roundRect">
            <a:avLst>
              <a:gd name="adj" fmla="val 243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3405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1474" y="312372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Социальная категория: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8992" y="1141755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900" dirty="0" smtClean="0">
                <a:latin typeface="Century Gothic" panose="020B0502020202020204" pitchFamily="34" charset="0"/>
              </a:rPr>
              <a:t>многодетная семья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1136" y="1330020"/>
            <a:ext cx="2230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286368" y="-1"/>
            <a:ext cx="0" cy="68580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88992" y="667304"/>
            <a:ext cx="17508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900" dirty="0" smtClean="0">
                <a:latin typeface="Century Gothic" panose="020B0502020202020204" pitchFamily="34" charset="0"/>
              </a:rPr>
              <a:t>неблагополучная семья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81136" y="855569"/>
            <a:ext cx="2230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88992" y="1612505"/>
            <a:ext cx="2367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900" dirty="0" smtClean="0">
                <a:latin typeface="Century Gothic" panose="020B0502020202020204" pitchFamily="34" charset="0"/>
              </a:rPr>
              <a:t>одиноко проживающие граждане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81136" y="1800770"/>
            <a:ext cx="2230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88992" y="2181660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900" dirty="0" smtClean="0">
                <a:latin typeface="Century Gothic" panose="020B0502020202020204" pitchFamily="34" charset="0"/>
              </a:rPr>
              <a:t>благополучная семья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81136" y="2369925"/>
            <a:ext cx="2230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29178" y="2968801"/>
            <a:ext cx="1334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Дополнительно: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81136" y="3229123"/>
            <a:ext cx="2230098" cy="3185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r>
              <a:rPr lang="ru-RU" sz="1100" dirty="0" smtClean="0">
                <a:latin typeface="Century Gothic" panose="020B0502020202020204" pitchFamily="34" charset="0"/>
              </a:rPr>
              <a:t>_____________________________</a:t>
            </a:r>
          </a:p>
          <a:p>
            <a:pPr algn="ctr">
              <a:spcAft>
                <a:spcPts val="200"/>
              </a:spcAft>
            </a:pPr>
            <a:endParaRPr lang="ru-RU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4299" y="5869869"/>
            <a:ext cx="706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Century Gothic" panose="020B0502020202020204" pitchFamily="34" charset="0"/>
              </a:rPr>
              <a:t>АДМИНИСТРАТИВНАЯ </a:t>
            </a:r>
            <a:r>
              <a:rPr lang="ru-RU" sz="900" b="1" dirty="0" smtClean="0">
                <a:latin typeface="Century Gothic" panose="020B0502020202020204" pitchFamily="34" charset="0"/>
              </a:rPr>
              <a:t>И УГОЛОВНАЯ О</a:t>
            </a:r>
            <a:r>
              <a:rPr lang="ru-RU" sz="900" b="1" dirty="0" smtClean="0">
                <a:latin typeface="Century Gothic" panose="020B0502020202020204" pitchFamily="34" charset="0"/>
              </a:rPr>
              <a:t>ТВЕТСТВЕННОСТЬ</a:t>
            </a:r>
            <a:endParaRPr lang="ru-RU" sz="9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900" dirty="0" smtClean="0">
                <a:latin typeface="Century Gothic" panose="020B0502020202020204" pitchFamily="34" charset="0"/>
              </a:rPr>
              <a:t>За </a:t>
            </a:r>
            <a:r>
              <a:rPr lang="ru-RU" sz="900" dirty="0" smtClean="0">
                <a:latin typeface="Century Gothic" panose="020B0502020202020204" pitchFamily="34" charset="0"/>
              </a:rPr>
              <a:t>нарушение требований пожарной безопасности </a:t>
            </a:r>
            <a:r>
              <a:rPr lang="ru-RU" sz="900" dirty="0" smtClean="0">
                <a:latin typeface="Century Gothic" panose="020B0502020202020204" pitchFamily="34" charset="0"/>
              </a:rPr>
              <a:t>предусмотрена административная ответственность </a:t>
            </a:r>
            <a:r>
              <a:rPr lang="ru-RU" sz="900" dirty="0" smtClean="0">
                <a:latin typeface="Century Gothic" panose="020B0502020202020204" pitchFamily="34" charset="0"/>
              </a:rPr>
              <a:t>– </a:t>
            </a:r>
            <a:r>
              <a:rPr lang="ru-RU" sz="900" dirty="0" smtClean="0">
                <a:latin typeface="Century Gothic" panose="020B0502020202020204" pitchFamily="34" charset="0"/>
              </a:rPr>
              <a:t>предупреждение </a:t>
            </a:r>
            <a:r>
              <a:rPr lang="ru-RU" sz="900" dirty="0" smtClean="0">
                <a:latin typeface="Century Gothic" panose="020B0502020202020204" pitchFamily="34" charset="0"/>
              </a:rPr>
              <a:t>или </a:t>
            </a:r>
            <a:r>
              <a:rPr lang="ru-RU" sz="900" dirty="0" smtClean="0">
                <a:latin typeface="Century Gothic" panose="020B0502020202020204" pitchFamily="34" charset="0"/>
              </a:rPr>
              <a:t>денежный штраф гражданам </a:t>
            </a:r>
            <a:r>
              <a:rPr lang="ru-RU" sz="900" dirty="0" smtClean="0">
                <a:latin typeface="Century Gothic" panose="020B0502020202020204" pitchFamily="34" charset="0"/>
              </a:rPr>
              <a:t>в размере от 1000 до 1500 рублей.  Те же действия, совершенные в условиях особого противопожарного </a:t>
            </a:r>
            <a:r>
              <a:rPr lang="ru-RU" sz="900" dirty="0" smtClean="0">
                <a:latin typeface="Century Gothic" panose="020B0502020202020204" pitchFamily="34" charset="0"/>
              </a:rPr>
              <a:t>режима, </a:t>
            </a:r>
            <a:r>
              <a:rPr lang="ru-RU" sz="900" dirty="0" smtClean="0">
                <a:latin typeface="Century Gothic" panose="020B0502020202020204" pitchFamily="34" charset="0"/>
              </a:rPr>
              <a:t>влекут наложение административного штрафа на граждан в размере от 2000 до 4000 рублей. В случае крупного материального ущерба, гибели или </a:t>
            </a:r>
            <a:r>
              <a:rPr lang="ru-RU" sz="900" dirty="0" err="1" smtClean="0">
                <a:latin typeface="Century Gothic" panose="020B0502020202020204" pitchFamily="34" charset="0"/>
              </a:rPr>
              <a:t>травмирования</a:t>
            </a:r>
            <a:r>
              <a:rPr lang="ru-RU" sz="900" dirty="0" smtClean="0">
                <a:latin typeface="Century Gothic" panose="020B0502020202020204" pitchFamily="34" charset="0"/>
              </a:rPr>
              <a:t> людей предусматривается уголовная ответственность.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97380" y="304704"/>
            <a:ext cx="5286364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latin typeface="Century Gothic" panose="020B0502020202020204" pitchFamily="34" charset="0"/>
              </a:rPr>
              <a:t>При подготовке приусадебного участка к </a:t>
            </a:r>
            <a:r>
              <a:rPr lang="ru-RU" altLang="ru-RU" sz="1000" b="1" dirty="0" smtClean="0">
                <a:latin typeface="Century Gothic" panose="020B0502020202020204" pitchFamily="34" charset="0"/>
              </a:rPr>
              <a:t>весенне-летнему пожароопасному периоду </a:t>
            </a:r>
            <a:r>
              <a:rPr lang="ru-RU" altLang="ru-RU" sz="1000" b="1" dirty="0">
                <a:latin typeface="Century Gothic" panose="020B0502020202020204" pitchFamily="34" charset="0"/>
              </a:rPr>
              <a:t>необходимо</a:t>
            </a:r>
            <a:r>
              <a:rPr lang="ru-RU" altLang="ru-RU" sz="1000" b="1" dirty="0" smtClean="0">
                <a:latin typeface="Century Gothic" panose="020B0502020202020204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 Обеспечить </a:t>
            </a:r>
            <a:r>
              <a:rPr lang="ru-RU" altLang="ru-RU" sz="950" dirty="0">
                <a:latin typeface="Century Gothic" panose="020B0502020202020204" pitchFamily="34" charset="0"/>
              </a:rPr>
              <a:t>очистку земельных участков и прилегающей к ним территории от горючих отходов, мусора, тары и сухой растительности. </a:t>
            </a:r>
            <a:endParaRPr lang="ru-RU" altLang="ru-RU" sz="950" dirty="0" smtClean="0">
              <a:latin typeface="Century Gothic" panose="020B0502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 Не допускать на </a:t>
            </a:r>
            <a:r>
              <a:rPr lang="ru-RU" altLang="ru-RU" sz="950" dirty="0">
                <a:latin typeface="Century Gothic" panose="020B0502020202020204" pitchFamily="34" charset="0"/>
              </a:rPr>
              <a:t>территориях, прилегающих к жилым домам, а также к объектам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садоводческих товариществ, оставлять емкости с легковоспламеняющимися и горючими жидкостями, горючими газами.</a:t>
            </a:r>
            <a:endParaRPr lang="ru-RU" altLang="ru-RU" sz="950" dirty="0">
              <a:latin typeface="Century Gothic" panose="020B0502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 Не допускать на </a:t>
            </a:r>
            <a:r>
              <a:rPr lang="ru-RU" altLang="ru-RU" sz="950" dirty="0">
                <a:latin typeface="Century Gothic" panose="020B0502020202020204" pitchFamily="34" charset="0"/>
              </a:rPr>
              <a:t>территориях поселений и городских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округов</a:t>
            </a:r>
            <a:r>
              <a:rPr lang="ru-RU" altLang="ru-RU" sz="950" dirty="0">
                <a:latin typeface="Century Gothic" panose="020B0502020202020204" pitchFamily="34" charset="0"/>
              </a:rPr>
              <a:t>, на объектах садоводческих, огороднических и дачных некоммерческих объединений граждан устраивать свалки горючих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отходов.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 На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земельных участках, граничащих с лесом, а также расположенных в районах с торфяными почвами, необходимо обеспечить очистку территории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прилегающей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к лесу от сухой травянистой растительности, пожнивных остатков, валежника, порубочных остатков, мусора, и других горючих материалов, на полосе шириной не менее 10 метров от леса либо отделить лес  противопожарной минерализованной полосой  шириной не менее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0,5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м или иным противопожарным барьером.</a:t>
            </a:r>
            <a:endParaRPr lang="ru-RU" altLang="ru-RU" sz="950" dirty="0" smtClean="0">
              <a:latin typeface="Century Gothic" panose="020B0502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 </a:t>
            </a:r>
            <a:r>
              <a:rPr lang="ru-RU" altLang="ru-RU" sz="950" dirty="0">
                <a:latin typeface="Century Gothic" panose="020B0502020202020204" pitchFamily="34" charset="0"/>
              </a:rPr>
              <a:t>Запрещается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разводить костры, сжигать мусор на расстоянии </a:t>
            </a:r>
            <a:r>
              <a:rPr lang="ru-RU" altLang="ru-RU" sz="950" dirty="0">
                <a:latin typeface="Century Gothic" panose="020B0502020202020204" pitchFamily="34" charset="0"/>
              </a:rPr>
              <a:t>мене 50 метров от </a:t>
            </a:r>
            <a:r>
              <a:rPr lang="ru-RU" altLang="ru-RU" sz="950" dirty="0" smtClean="0">
                <a:latin typeface="Century Gothic" panose="020B0502020202020204" pitchFamily="34" charset="0"/>
              </a:rPr>
              <a:t>объектов (в любое время года).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950" dirty="0" smtClean="0">
                <a:latin typeface="Century Gothic" panose="020B0502020202020204" pitchFamily="34" charset="0"/>
              </a:rPr>
              <a:t> Обеспечить беспрепятственный проезд для пожарной техники к жилым и садовым домам </a:t>
            </a:r>
            <a:endParaRPr lang="ru-RU" sz="95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05" y="4572001"/>
            <a:ext cx="3322881" cy="125004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14299" y="376378"/>
            <a:ext cx="1447408" cy="906055"/>
            <a:chOff x="114299" y="351116"/>
            <a:chExt cx="1447408" cy="90605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96" y="351116"/>
              <a:ext cx="1435711" cy="856940"/>
            </a:xfrm>
            <a:prstGeom prst="roundRect">
              <a:avLst>
                <a:gd name="adj" fmla="val 148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14299" y="351116"/>
              <a:ext cx="1447408" cy="906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125993" y="351116"/>
              <a:ext cx="1435714" cy="8569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125994" y="3427243"/>
            <a:ext cx="705775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                        </a:t>
            </a:r>
            <a:r>
              <a:rPr lang="ru-RU" altLang="ru-RU" sz="1000" b="1" dirty="0" smtClean="0">
                <a:latin typeface="Century Gothic" panose="020B0502020202020204" pitchFamily="34" charset="0"/>
              </a:rPr>
              <a:t>В условиях особого противопожарного режима: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50" dirty="0" smtClean="0">
                <a:latin typeface="Century Gothic" panose="020B0502020202020204" pitchFamily="34" charset="0"/>
              </a:rPr>
              <a:t>В случае повышения пожарной опасности при устойчивой сухой, жаркой и ветреной погоде органами местного самоуправления вводится особый противопожарный режим на территории муниципального образования, который предусматривает: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Полный запрет на разведение костров, проведение пожароопасных работ, топку печей и котельных установок;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 Организацию патрулирования добровольными пожарными и гражданами Российской Федерации;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950" dirty="0" smtClean="0">
                <a:latin typeface="Century Gothic" panose="020B0502020202020204" pitchFamily="34" charset="0"/>
              </a:rPr>
              <a:t> Ограничение посещения территорий лесов и мест торфяных залежей. </a:t>
            </a:r>
            <a:endParaRPr lang="ru-RU" altLang="ru-RU" sz="95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C:\Users\ОНД г. Воткинска\Desktop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430" y="4556760"/>
            <a:ext cx="3365500" cy="1279843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83820" y="1386840"/>
            <a:ext cx="1516380" cy="982980"/>
            <a:chOff x="83820" y="2133600"/>
            <a:chExt cx="1516380" cy="98298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93" y="2164132"/>
              <a:ext cx="1428494" cy="949949"/>
            </a:xfrm>
            <a:prstGeom prst="roundRect">
              <a:avLst>
                <a:gd name="adj" fmla="val 954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26" name="Прямая соединительная линия 25"/>
            <p:cNvCxnSpPr/>
            <p:nvPr/>
          </p:nvCxnSpPr>
          <p:spPr>
            <a:xfrm>
              <a:off x="91440" y="2133600"/>
              <a:ext cx="1508760" cy="9829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 flipV="1">
              <a:off x="83820" y="2143668"/>
              <a:ext cx="1493520" cy="942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G:\57ecf721054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003" y="2571775"/>
            <a:ext cx="1419858" cy="857226"/>
          </a:xfrm>
          <a:prstGeom prst="roundRect">
            <a:avLst>
              <a:gd name="adj" fmla="val 148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99060" y="2560320"/>
            <a:ext cx="1478280" cy="868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114300" y="2567940"/>
            <a:ext cx="1455420" cy="861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9111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660</Words>
  <Application>Microsoft Office PowerPoint</Application>
  <PresentationFormat>Лист A4 (210x297 мм)</PresentationFormat>
  <Paragraphs>81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ОНД г. Воткинска</cp:lastModifiedBy>
  <cp:revision>64</cp:revision>
  <dcterms:created xsi:type="dcterms:W3CDTF">2017-04-09T08:11:27Z</dcterms:created>
  <dcterms:modified xsi:type="dcterms:W3CDTF">2017-04-13T05:36:50Z</dcterms:modified>
</cp:coreProperties>
</file>