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8415" autoAdjust="0"/>
  </p:normalViewPr>
  <p:slideViewPr>
    <p:cSldViewPr>
      <p:cViewPr>
        <p:scale>
          <a:sx n="70" d="100"/>
          <a:sy n="70" d="100"/>
        </p:scale>
        <p:origin x="-13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377233,6 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26"/>
          <c:y val="1.2702078906914533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15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- 377233,6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18294,0</c:v>
                </c:pt>
                <c:pt idx="1">
                  <c:v>Национальная безопасность и правоохранительная деятельность: 1213,5</c:v>
                </c:pt>
                <c:pt idx="2">
                  <c:v>Национальная экономика: 8178,8</c:v>
                </c:pt>
                <c:pt idx="3">
                  <c:v>Жилищно-коммунальное хозяйство: 36961,6</c:v>
                </c:pt>
                <c:pt idx="4">
                  <c:v>Охрана окружающей среды: 0,0</c:v>
                </c:pt>
                <c:pt idx="5">
                  <c:v>Образование: 232535,9</c:v>
                </c:pt>
                <c:pt idx="6">
                  <c:v>Культура и кинематография: 46920,6</c:v>
                </c:pt>
                <c:pt idx="7">
                  <c:v>Социальная политика: 19335,2</c:v>
                </c:pt>
                <c:pt idx="8">
                  <c:v>Физическая культура и спорт: 12647,0</c:v>
                </c:pt>
                <c:pt idx="9">
                  <c:v>Обслуживание государственного и муниципального долга: 1147,0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18294</c:v>
                </c:pt>
                <c:pt idx="1">
                  <c:v>1213.5</c:v>
                </c:pt>
                <c:pt idx="2">
                  <c:v>8178.8</c:v>
                </c:pt>
                <c:pt idx="3">
                  <c:v>36961.599999999999</c:v>
                </c:pt>
                <c:pt idx="4">
                  <c:v>0</c:v>
                </c:pt>
                <c:pt idx="5">
                  <c:v>232535.9</c:v>
                </c:pt>
                <c:pt idx="6">
                  <c:v>46920.6</c:v>
                </c:pt>
                <c:pt idx="7">
                  <c:v>19335.2</c:v>
                </c:pt>
                <c:pt idx="8">
                  <c:v>12647</c:v>
                </c:pt>
                <c:pt idx="9">
                  <c:v>1147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149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1 квартал 2016 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непрограммным 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2016 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8115330" cy="5315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714380"/>
                <a:gridCol w="1071570"/>
                <a:gridCol w="614340"/>
              </a:tblGrid>
              <a:tr h="422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925450,8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235507,6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25,4</a:t>
                      </a:r>
                    </a:p>
                  </a:txBody>
                  <a:tcPr marL="9525" marR="9525" marT="9525" marB="0" anchor="b"/>
                </a:tc>
              </a:tr>
              <a:tr h="271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392273,8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110187,4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28,1</a:t>
                      </a:r>
                    </a:p>
                  </a:txBody>
                  <a:tcPr marL="9525" marR="9525" marT="9525" marB="0"/>
                </a:tc>
              </a:tr>
              <a:tr h="290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343906,2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85951,0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25,0</a:t>
                      </a: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142314,9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30273,7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21,3</a:t>
                      </a: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43037,0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7652,6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17,8</a:t>
                      </a: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3918,9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1442,9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36,8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12958,2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4427,4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34,2</a:t>
                      </a:r>
                    </a:p>
                  </a:txBody>
                  <a:tcPr marL="9525" marR="9525" marT="9525" marB="0"/>
                </a:tc>
              </a:tr>
              <a:tr h="2588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3186,1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1080,4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33,9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9772,1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3347,0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34,3</a:t>
                      </a:r>
                    </a:p>
                  </a:txBody>
                  <a:tcPr marL="9525" marR="9525" marT="9525" marB="0"/>
                </a:tc>
              </a:tr>
              <a:tr h="213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126836,0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46920,6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37,0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18801,1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3379,4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18,0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98812,6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41833,5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42,3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 Развитие местного народного творчества 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8672,3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1707,7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19,7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49052,4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13612,2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27,8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22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714380"/>
                <a:gridCol w="1071570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28701,7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6361,1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22,2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4413,0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815,2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18,5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6460,7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9477,0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6435,9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67,9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4344,0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1013,5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23,3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4078,0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972,5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23,8</a:t>
                      </a:r>
                    </a:p>
                  </a:txBody>
                  <a:tcPr marL="9525" marR="9525" marT="9525" marB="0"/>
                </a:tc>
              </a:tr>
              <a:tr h="321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42,7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"Комплексные меры противодействия злоупотреблению наркотиками и их незаконному обороту"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218309,9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43914,7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20,1</a:t>
                      </a: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98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39378,7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27383,4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69,5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7325,0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33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46077,1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5995,6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13,0</a:t>
                      </a: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114166,6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8378,8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7,3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9362,5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2156,9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23,0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1848,0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36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89498,8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16038,0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17,9</a:t>
                      </a: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59640,1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16,8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"Управление муниципальными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финансами»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14425,9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2636,1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18,3</a:t>
                      </a: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"Управление муниципальным имуществом и земельными ресурсами"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10478,5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2490,6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23,8</a:t>
                      </a: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18,9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726,6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18,6</a:t>
                      </a:r>
                    </a:p>
                  </a:txBody>
                  <a:tcPr marL="9525" marR="9525" marT="9525" marB="0"/>
                </a:tc>
              </a:tr>
              <a:tr h="40242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"Повышение эффективности расходов бюджета"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4,8</a:t>
                      </a:r>
                    </a:p>
                  </a:txBody>
                  <a:tcPr marL="9525" marR="9525" marT="9525" marB="0"/>
                </a:tc>
              </a:tr>
              <a:tr h="191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2899,3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520,6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18,0</a:t>
                      </a:r>
                    </a:p>
                  </a:txBody>
                  <a:tcPr marL="9525" marR="9525" marT="9525" marB="0"/>
                </a:tc>
              </a:tr>
              <a:tr h="356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20579,5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12713,5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61,8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20579,5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12713,5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61,8</a:t>
                      </a:r>
                    </a:p>
                  </a:txBody>
                  <a:tcPr marL="9525" marR="9525" marT="9525" marB="0"/>
                </a:tc>
              </a:tr>
              <a:tr h="2895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11313,4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2565,5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22,7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1463240,3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377233,6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25,8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1 квартал 2016 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Доходы всего 356864,5 тыс.руб</a:t>
            </a:r>
            <a:r>
              <a:rPr lang="ru-RU" sz="28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presentationml/2006/ole">
            <p:oleObj spid="_x0000_s1026" name="Worksheet" r:id="rId4" imgW="6343665" imgH="320055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2016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40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3429024"/>
                <a:gridCol w="1071570"/>
                <a:gridCol w="1071570"/>
                <a:gridCol w="80004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r>
                        <a:rPr lang="ru-RU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51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520753,0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99777,9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19,2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59812,7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20,4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59812,7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20,4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9792,0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1819,0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18,6</a:t>
                      </a:r>
                    </a:p>
                  </a:txBody>
                  <a:tcPr marL="9525" marR="9525" marT="9525" marB="0"/>
                </a:tc>
              </a:tr>
              <a:tr h="24765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48105,0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12537,5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26,1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45080,0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10834,9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24,0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51,6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3000,0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1689,7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56,3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70496,0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10624,7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15,1</a:t>
                      </a:r>
                    </a:p>
                  </a:txBody>
                  <a:tcPr marL="9525" marR="9525" marT="9525" marB="0"/>
                </a:tc>
              </a:tr>
              <a:tr h="25718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19100,0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932,1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51396,0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9692,6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18,9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12359,0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1956,9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15,8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36000,0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7131,4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19,8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289"/>
          <a:ext cx="8286808" cy="6216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4000528"/>
                <a:gridCol w="857256"/>
                <a:gridCol w="857256"/>
                <a:gridCol w="857256"/>
              </a:tblGrid>
              <a:tr h="50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4917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31000,0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6050,1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</a:tr>
              <a:tr h="650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земли,находящиеся 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115,1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23,0</a:t>
                      </a:r>
                    </a:p>
                  </a:txBody>
                  <a:tcPr marL="9525" marR="9525" marT="9525" marB="0" anchor="ctr"/>
                </a:tc>
              </a:tr>
              <a:tr h="48235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6372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966,2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24,2</a:t>
                      </a:r>
                    </a:p>
                  </a:txBody>
                  <a:tcPr marL="9525" marR="9525" marT="9525" marB="0" anchor="ctr"/>
                </a:tc>
              </a:tr>
              <a:tr h="379129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1694,8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33,7</a:t>
                      </a:r>
                    </a:p>
                  </a:txBody>
                  <a:tcPr marL="9525" marR="9525" marT="9525" marB="0" anchor="ctr"/>
                </a:tc>
              </a:tr>
              <a:tr h="30346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1694,8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33,7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</a:tr>
              <a:tr h="36373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37764,0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2797,6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7,4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593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1"/>
                <a:gridCol w="4000528"/>
                <a:gridCol w="857256"/>
                <a:gridCol w="785818"/>
                <a:gridCol w="828655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5433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177,2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17,7</a:t>
                      </a:r>
                    </a:p>
                  </a:txBody>
                  <a:tcPr marL="9525" marR="9525" marT="9525" marB="0" anchor="ctr"/>
                </a:tc>
              </a:tr>
              <a:tr h="30671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собственности 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1886,7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9,4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распроложены 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16264,0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685,6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114 06024 04 0000 410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земельных участков, гос.собственности на которые  разграничена (  за исключением  зем.участков автономных учреждений, государственных муниципальных учреждений в т. казенных)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latin typeface="Arial Cyr"/>
                        </a:rPr>
                        <a:t>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9,6</a:t>
                      </a:r>
                    </a:p>
                  </a:txBody>
                  <a:tcPr marL="9525" marR="9525" marT="9525" marB="0" anchor="ctr"/>
                </a:tc>
              </a:tr>
              <a:tr h="2960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6607,0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1218,4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18,4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1482,0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176,8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11,9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914510,7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257086,6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28,1</a:t>
                      </a: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914510,7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295319,7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latin typeface="Arial Cyr"/>
                        </a:rPr>
                        <a:t>32,3</a:t>
                      </a:r>
                    </a:p>
                  </a:txBody>
                  <a:tcPr marL="9525" marR="9525" marT="9525" marB="0" anchor="ctr"/>
                </a:tc>
              </a:tr>
              <a:tr h="30478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субьектов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84811,0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18783,0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22,1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461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1"/>
                <a:gridCol w="4000528"/>
                <a:gridCol w="857256"/>
                <a:gridCol w="785818"/>
                <a:gridCol w="828655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квартал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154572,5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98683,7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674133,4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latin typeface="Arial Cyr"/>
                        </a:rPr>
                        <a:t>177617,0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26,3</a:t>
                      </a:r>
                    </a:p>
                  </a:txBody>
                  <a:tcPr marL="9525" marR="9525" marT="9525" marB="0" anchor="ctr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993,8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236,0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23,7</a:t>
                      </a:r>
                    </a:p>
                  </a:txBody>
                  <a:tcPr marL="9525" marR="9525" marT="9525" marB="0" anchor="ctr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субсидий,субвенций и  иных межбюджетных трансфертов, имеющих целевое назначение,прошлых 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-38252,5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1435263,7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356864,5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latin typeface="Arial Cyr"/>
                        </a:rPr>
                        <a:t>24,9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14398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2016 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86768" cy="527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/>
                <a:gridCol w="714380"/>
                <a:gridCol w="714380"/>
                <a:gridCol w="1000132"/>
                <a:gridCol w="614340"/>
              </a:tblGrid>
              <a:tr h="3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101962,9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18294,0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17,9</a:t>
                      </a:r>
                    </a:p>
                  </a:txBody>
                  <a:tcPr marL="9525" marR="9525" marT="9525" marB="0" anchor="b"/>
                </a:tc>
              </a:tr>
              <a:tr h="435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2866,1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591,6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20,6</a:t>
                      </a:r>
                    </a:p>
                  </a:txBody>
                  <a:tcPr marL="9525" marR="9525" marT="9525" marB="0" anchor="b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8405,6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2195,4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26,1</a:t>
                      </a:r>
                    </a:p>
                  </a:txBody>
                  <a:tcPr marL="9525" marR="9525" marT="9525" marB="0" anchor="b"/>
                </a:tc>
              </a:tr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60729,4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10248,3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16,9</a:t>
                      </a:r>
                    </a:p>
                  </a:txBody>
                  <a:tcPr marL="9525" marR="9525" marT="9525" marB="0" anchor="b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87,0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10215,8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1734,0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17,0</a:t>
                      </a: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19159,0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3524,7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18,4</a:t>
                      </a:r>
                    </a:p>
                  </a:txBody>
                  <a:tcPr marL="9525" marR="9525" marT="9525" marB="0" anchor="b"/>
                </a:tc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8544,0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1213,5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14,2</a:t>
                      </a: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4036,0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972,5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24,1</a:t>
                      </a:r>
                    </a:p>
                  </a:txBody>
                  <a:tcPr marL="9525" marR="9525" marT="9525" marB="0" anchor="b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4508,0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241,0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5,3</a:t>
                      </a:r>
                    </a:p>
                  </a:txBody>
                  <a:tcPr marL="9525" marR="9525" marT="9525" marB="0" anchor="b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110116,6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8178,8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7,4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2"/>
          <a:ext cx="8143931" cy="6447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714380"/>
                <a:gridCol w="785818"/>
                <a:gridCol w="1071570"/>
                <a:gridCol w="571503"/>
              </a:tblGrid>
              <a:tr h="477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109966,6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8178,8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7,4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105363,3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36961,6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35,1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38668,9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27324,7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70,7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9794,8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1156,7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11,8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46441,1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5995,6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12,9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10458,5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2484,6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23,8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154,0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154,0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923147,3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232535,9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25,2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383298,9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105614,7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25,2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487469,4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116569,5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23,9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708,7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6085,4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1601,0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26,3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45584,9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8750,7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19,2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126717,2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46920,6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37,0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117843,3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45257,2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38,4</a:t>
                      </a: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8873,9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1663,4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18,7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60596,4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19335,2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31,9</a:t>
                      </a:r>
                    </a:p>
                  </a:txBody>
                  <a:tcPr marL="9525" marR="9525" marT="9525" marB="0" anchor="b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1966,0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505,8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25,7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13991,7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5871,8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42,0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86808" cy="3089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667302"/>
                <a:gridCol w="879225"/>
                <a:gridCol w="1069343"/>
                <a:gridCol w="670278"/>
              </a:tblGrid>
              <a:tr h="54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квартал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44104,7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12825,0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29,1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534,0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132,6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24,8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21136,6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12647,0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59,8</a:t>
                      </a:r>
                    </a:p>
                  </a:txBody>
                  <a:tcPr marL="9525" marR="9525" marT="9525" marB="0"/>
                </a:tc>
              </a:tr>
              <a:tr h="3574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21136,6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12647,0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59,8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5502,0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1147,0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20,8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5502,0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1147,0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20,8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1463240,3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377233,6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25,8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2004</Words>
  <PresentationFormat>Экран (4:3)</PresentationFormat>
  <Paragraphs>684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 Microsoft Office Excel 97-2003</vt:lpstr>
      <vt:lpstr>Структура расходов бюджета города Воткинска исполнение за 1 квартал 2016 года</vt:lpstr>
      <vt:lpstr>Структура доходов бюджета города Воткинска  исполнение за 1 квартал 2016 года     Доходы всего 356864,5 тыс.руб.</vt:lpstr>
      <vt:lpstr>Общий объем доходов на 2016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2016 год  </vt:lpstr>
      <vt:lpstr>Слайд 8</vt:lpstr>
      <vt:lpstr>Слайд 9</vt:lpstr>
      <vt:lpstr>Об исполнении бюджетных ассигнований по муниципальным  программам и непрограммным   направлениям расходов Бюджета муниципального образования «Город Воткинск» на 2016 год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cp:lastModifiedBy>USER</cp:lastModifiedBy>
  <cp:revision>175</cp:revision>
  <dcterms:modified xsi:type="dcterms:W3CDTF">2016-09-20T07:52:44Z</dcterms:modified>
</cp:coreProperties>
</file>