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9" r:id="rId6"/>
    <p:sldId id="273" r:id="rId7"/>
    <p:sldId id="272" r:id="rId8"/>
    <p:sldId id="271" r:id="rId9"/>
    <p:sldId id="268" r:id="rId10"/>
    <p:sldId id="274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98415" autoAdjust="0"/>
  </p:normalViewPr>
  <p:slideViewPr>
    <p:cSldViewPr>
      <p:cViewPr>
        <p:scale>
          <a:sx n="70" d="100"/>
          <a:sy n="70" d="100"/>
        </p:scale>
        <p:origin x="-12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64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2800" dirty="0">
                <a:solidFill>
                  <a:srgbClr val="7030A0"/>
                </a:solidFill>
              </a:rPr>
              <a:t>Расходы </a:t>
            </a:r>
            <a:r>
              <a:rPr lang="ru-RU" sz="2800" dirty="0" smtClean="0">
                <a:solidFill>
                  <a:srgbClr val="7030A0"/>
                </a:solidFill>
              </a:rPr>
              <a:t>всего: 856839,6 тыс.руб.</a:t>
            </a:r>
            <a:endParaRPr lang="ru-RU" sz="2800" dirty="0">
              <a:solidFill>
                <a:srgbClr val="7030A0"/>
              </a:solidFill>
            </a:endParaRPr>
          </a:p>
        </c:rich>
      </c:tx>
      <c:layout>
        <c:manualLayout>
          <c:xMode val="edge"/>
          <c:yMode val="edge"/>
          <c:x val="0.31013643596941215"/>
          <c:y val="1.270207890691453E-2"/>
        </c:manualLayout>
      </c:layout>
    </c:title>
    <c:view3D>
      <c:rotX val="40"/>
      <c:perspective val="10"/>
    </c:view3D>
    <c:plotArea>
      <c:layout>
        <c:manualLayout>
          <c:layoutTarget val="inner"/>
          <c:xMode val="edge"/>
          <c:yMode val="edge"/>
          <c:x val="0"/>
          <c:y val="0.11788179332017359"/>
          <c:w val="0.60868811669132128"/>
          <c:h val="0.846139484829017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всего - 856839,6 т.р.</c:v>
                </c:pt>
              </c:strCache>
            </c:strRef>
          </c:tx>
          <c:explosion val="25"/>
          <c:dLbls>
            <c:dLblPos val="bestFit"/>
            <c:showPercent val="1"/>
          </c:dLbls>
          <c:cat>
            <c:strRef>
              <c:f>Лист1!$A$2:$A$11</c:f>
              <c:strCache>
                <c:ptCount val="10"/>
                <c:pt idx="0">
                  <c:v>Общегосударственые вопросы: 43151,5</c:v>
                </c:pt>
                <c:pt idx="1">
                  <c:v>Национальная безопасность и правоохранительная деятельность: 3231,3</c:v>
                </c:pt>
                <c:pt idx="2">
                  <c:v>Национальная экономика: 11631,1</c:v>
                </c:pt>
                <c:pt idx="3">
                  <c:v>Жилищно-коммунальное хозяйство: 135030,5</c:v>
                </c:pt>
                <c:pt idx="4">
                  <c:v>Охрана окружающей среды: 59,7</c:v>
                </c:pt>
                <c:pt idx="5">
                  <c:v>Образование: 523952,8</c:v>
                </c:pt>
                <c:pt idx="6">
                  <c:v>Культура и кинематография: 77574,5</c:v>
                </c:pt>
                <c:pt idx="7">
                  <c:v>Социальная политика: 38032,9</c:v>
                </c:pt>
                <c:pt idx="8">
                  <c:v>Физическая культура и спорт: 21870,2</c:v>
                </c:pt>
                <c:pt idx="9">
                  <c:v>Обслуживание государственного и муниципального долга: 2305,1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43151.5</c:v>
                </c:pt>
                <c:pt idx="1">
                  <c:v>3231.3</c:v>
                </c:pt>
                <c:pt idx="2">
                  <c:v>11631.1</c:v>
                </c:pt>
                <c:pt idx="3">
                  <c:v>135030.5</c:v>
                </c:pt>
                <c:pt idx="4">
                  <c:v>59.7</c:v>
                </c:pt>
                <c:pt idx="5">
                  <c:v>523952.8</c:v>
                </c:pt>
                <c:pt idx="6">
                  <c:v>77574.5</c:v>
                </c:pt>
                <c:pt idx="7">
                  <c:v>38032.9</c:v>
                </c:pt>
                <c:pt idx="8">
                  <c:v>21870.2</c:v>
                </c:pt>
                <c:pt idx="9">
                  <c:v>2305.1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0983540345520126"/>
          <c:y val="9.4440456754755514E-2"/>
          <c:w val="0.38818396648373782"/>
          <c:h val="0.90555954324524446"/>
        </c:manualLayout>
      </c:layout>
      <c:txPr>
        <a:bodyPr/>
        <a:lstStyle/>
        <a:p>
          <a:pPr>
            <a:defRPr sz="1300" b="0" i="1" kern="0" spc="-10" baseline="0">
              <a:latin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1DFA7-8886-4162-9F85-5F93EE0DAC6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24ED1-8B6C-4F32-9942-6FBEA29D8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10001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Структура расходов бюджета города Воткинска</a:t>
            </a:r>
            <a:b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исполнение за 1  полугодие 2016 года</a:t>
            </a:r>
            <a:endParaRPr lang="ru-RU" sz="2000" dirty="0">
              <a:solidFill>
                <a:srgbClr val="C00000"/>
              </a:solidFill>
              <a:latin typeface="Impact" pitchFamily="34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858982"/>
          <a:ext cx="9116291" cy="5999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1785926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 исполнении бюджетных ассигнований по муниципальным  программам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непрограммным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направлениям расходов Бюджета муниципального образования «Город Воткинск» на 2016 год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428735"/>
          <a:ext cx="8115330" cy="4924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8"/>
                <a:gridCol w="1000132"/>
                <a:gridCol w="857256"/>
                <a:gridCol w="928694"/>
                <a:gridCol w="614340"/>
              </a:tblGrid>
              <a:tr h="422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образования и воспитания»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0100000000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930369,1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528456,8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56,8</a:t>
                      </a:r>
                    </a:p>
                  </a:txBody>
                  <a:tcPr marL="9525" marR="9525" marT="9525" marB="0" anchor="b"/>
                </a:tc>
              </a:tr>
              <a:tr h="2714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"Развитие дошкольного образования"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394288,0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218888,0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55,5</a:t>
                      </a:r>
                    </a:p>
                  </a:txBody>
                  <a:tcPr marL="9525" marR="9525" marT="9525" marB="0"/>
                </a:tc>
              </a:tr>
              <a:tr h="2900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"Развитие общего образования"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346665,4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218119,4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62,9</a:t>
                      </a:r>
                    </a:p>
                  </a:txBody>
                  <a:tcPr marL="9525" marR="9525" marT="9525" marB="0"/>
                </a:tc>
              </a:tr>
              <a:tr h="373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"Дополнительное образование и воспитание детей"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142459,8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70873,8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49,8</a:t>
                      </a:r>
                    </a:p>
                  </a:txBody>
                  <a:tcPr marL="9525" marR="9525" marT="9525" marB="0"/>
                </a:tc>
              </a:tr>
              <a:tr h="373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реализации муниципальной программы"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43037,0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17993,6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41,8</a:t>
                      </a:r>
                    </a:p>
                  </a:txBody>
                  <a:tcPr marL="9525" marR="9525" marT="9525" marB="0"/>
                </a:tc>
              </a:tr>
              <a:tr h="1598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"Детское и школьное питание"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3918,9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2582,0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65,9</a:t>
                      </a: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«Сохранение здоровья и формирование здорового образа жизни населения»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26395,4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11797,0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44,7</a:t>
                      </a:r>
                    </a:p>
                  </a:txBody>
                  <a:tcPr marL="9525" marR="9525" marT="9525" marB="0"/>
                </a:tc>
              </a:tr>
              <a:tr h="2588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«Организация отдыха детей в каникулярное время»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11758,4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2037,9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17,3</a:t>
                      </a: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«Создание условий для развития физической культуры и спорта»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14637,0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9759,1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66,7</a:t>
                      </a:r>
                    </a:p>
                  </a:txBody>
                  <a:tcPr marL="9525" marR="9525" marT="9525" marB="0"/>
                </a:tc>
              </a:tr>
              <a:tr h="213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культуры»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124286,4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69020,3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55,5</a:t>
                      </a: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"Библиотечное обслуживание населения"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18810,0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7702,9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41,0</a:t>
                      </a: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"Организация досуга, предоставление услуг организаций культуры и доступа к музейным фондам"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96803,9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57046,6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58,9</a:t>
                      </a:r>
                    </a:p>
                  </a:txBody>
                  <a:tcPr marL="9525" marR="9525" marT="9525" marB="0"/>
                </a:tc>
              </a:tr>
              <a:tr h="3183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реализации муниципальной программы"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8672,5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4270,8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49,2</a:t>
                      </a: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 «Социальная поддержка населения»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45982,1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27783,4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60,4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3"/>
          <a:ext cx="8115330" cy="6228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1071570"/>
                <a:gridCol w="714380"/>
                <a:gridCol w="1071570"/>
                <a:gridCol w="614340"/>
              </a:tblGrid>
              <a:tr h="47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3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"Социальная поддержка семьи и детей"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28565,4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14387,5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50,4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"Социальная поддержка старшего поколения, ветеранов и инвалидов, иных категорий граждан"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3910,0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1606,6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41,1</a:t>
                      </a: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"Обеспечение жильем отдельных категорий граждан, стимулирование улучшения жилищных условий"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4158,4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4154,4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99,9</a:t>
                      </a: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"Предоставление субсидий и льгот по оплате жилищно-коммунальных услуг (выполнение переданных полномочий)"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9348,3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7634,9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81,7</a:t>
                      </a: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«Создание условий для устойчивого экономического развития»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53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«Создание условий для развития предпринимательства»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«Безопасность»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4326,0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2097,3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48,5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"Предупреждение и ликвидация последствий чрезвычайных ситуаций, реализация мер пожарной безопасности"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4078,0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2039,3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50,0</a:t>
                      </a:r>
                    </a:p>
                  </a:txBody>
                  <a:tcPr marL="9525" marR="9525" marT="9525" marB="0"/>
                </a:tc>
              </a:tr>
              <a:tr h="3214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"Профилактика правонарушений»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78,0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58,0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74,4</a:t>
                      </a:r>
                    </a:p>
                  </a:txBody>
                  <a:tcPr marL="9525" marR="9525" marT="9525" marB="0"/>
                </a:tc>
              </a:tr>
              <a:tr h="4286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"Комплексные меры противодействия злоупотреблению наркотиками и их незаконному обороту"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170,0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«Содержание и развитие городского хозяйства»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287831,6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95787,6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33,3</a:t>
                      </a:r>
                    </a:p>
                  </a:txBody>
                  <a:tcPr marL="9525" marR="9525" marT="9525" marB="0"/>
                </a:tc>
              </a:tr>
              <a:tr h="379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"Территориальное развитие (градостроительство и землеустройство)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2000,0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298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"Содержание и развитие жилищного хозяйства"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105449,6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53925,6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51,1</a:t>
                      </a: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"Содержание и развитие коммунальной инфраструктуры"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9866,8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1837,0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18,6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3"/>
          <a:ext cx="8115330" cy="5568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1071570"/>
                <a:gridCol w="857256"/>
                <a:gridCol w="928694"/>
                <a:gridCol w="614340"/>
              </a:tblGrid>
              <a:tr h="47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 "Благоустройство и охрана окружающей среды»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46042,1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22857,0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49,6</a:t>
                      </a:r>
                    </a:p>
                  </a:txBody>
                  <a:tcPr marL="9525" marR="9525" marT="9525" marB="0"/>
                </a:tc>
              </a:tr>
              <a:tr h="33098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"Развитие транспортной системы (организация транспортного обслуживания населения, развитие дорожного хозяйства)"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115110,6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12765,1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11,1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"Создание условий для реализации муниципальной программы"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0760000000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9362,5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4402,9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47,0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«Энергосбережение и повышение энергетической эффективности»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0800000000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13981,0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10625,3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76,0</a:t>
                      </a:r>
                    </a:p>
                  </a:txBody>
                  <a:tcPr marL="9525" marR="9525" marT="9525" marB="0"/>
                </a:tc>
              </a:tr>
              <a:tr h="2366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«Муниципальное управление»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91094,8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37593,4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41,3</a:t>
                      </a:r>
                    </a:p>
                  </a:txBody>
                  <a:tcPr marL="9525" marR="9525" marT="9525" marB="0"/>
                </a:tc>
              </a:tr>
              <a:tr h="24241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"Организация муниципального управления»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59440,1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24857,7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41,8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"Управление муниципальными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финансами»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14425,9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6002,9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41,6</a:t>
                      </a:r>
                    </a:p>
                  </a:txBody>
                  <a:tcPr marL="9525" marR="9525" marT="9525" marB="0"/>
                </a:tc>
              </a:tr>
              <a:tr h="379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"Управление муниципальным имуществом и земельными ресурсами"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12274,5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4624,4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37,7</a:t>
                      </a:r>
                    </a:p>
                  </a:txBody>
                  <a:tcPr marL="9525" marR="9525" marT="9525" marB="0"/>
                </a:tc>
              </a:tr>
              <a:tr h="235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"Архивное дело»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933,8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377,9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40,5</a:t>
                      </a: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государственной регистрации актов гражданского состояния"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3900,0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1705,7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43,7</a:t>
                      </a:r>
                    </a:p>
                  </a:txBody>
                  <a:tcPr marL="9525" marR="9525" marT="9525" marB="0"/>
                </a:tc>
              </a:tr>
              <a:tr h="402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"Повышение эффективности расходов бюджета"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0960000000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120,5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20,6</a:t>
                      </a:r>
                    </a:p>
                  </a:txBody>
                  <a:tcPr marL="9525" marR="9525" marT="9525" marB="0"/>
                </a:tc>
              </a:tr>
              <a:tr h="1916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«Реализация молодежной политики»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2898,1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1157,1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39,9</a:t>
                      </a:r>
                    </a:p>
                  </a:txBody>
                  <a:tcPr marL="9525" marR="9525" marT="9525" marB="0"/>
                </a:tc>
              </a:tr>
              <a:tr h="356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"Капитальное строительство, реконструкция и капитальный ремонт муниципальной собственности"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43429,0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27734,0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latin typeface="Arial Cyr"/>
                        </a:rPr>
                        <a:t>63,9</a:t>
                      </a: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"Капитальное строительство, реконструкция и капитальный ремонт муниципальной собственности"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43429,0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27734,0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63,9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5" y="285728"/>
          <a:ext cx="8286810" cy="2866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6347"/>
                <a:gridCol w="1071570"/>
                <a:gridCol w="928694"/>
                <a:gridCol w="857256"/>
                <a:gridCol w="642943"/>
              </a:tblGrid>
              <a:tr h="509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97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Развитие институтов гражданского общества и поддержки социально-ориентированных некоммерческих организаций, осуществляющих деятельность на территории муниципального образования "Город Воткинск"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1171,0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639,0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54,6</a:t>
                      </a:r>
                    </a:p>
                  </a:txBody>
                  <a:tcPr marL="9525" marR="9525" marT="9525" marB="0"/>
                </a:tc>
              </a:tr>
              <a:tr h="39228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Этносоциальное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развитие и гармонизация межэтнических отношений"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60,0</a:t>
                      </a:r>
                    </a:p>
                  </a:txBody>
                  <a:tcPr marL="9525" marR="9525" marT="9525" marB="0"/>
                </a:tc>
              </a:tr>
              <a:tr h="5097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"Поддержка социально-ориентированных некоммерческих организаций, осуществляющих деятельность на территории муниципального образования "Город Воткинск"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671,0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339,0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50,5</a:t>
                      </a:r>
                    </a:p>
                  </a:txBody>
                  <a:tcPr marL="9525" marR="9525" marT="9525" marB="0"/>
                </a:tc>
              </a:tr>
              <a:tr h="2990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Непрограммные направления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9900000000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61198,3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44148,4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72,1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ИТОГО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1633112,8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856839,6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Arial Cyr"/>
                        </a:rPr>
                        <a:t>52,5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города Воткинска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исполнение за 1 полугодие 2016 года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2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ВСЕГО  </a:t>
            </a:r>
            <a:r>
              <a:rPr lang="ru-RU" sz="27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865448,1</a:t>
            </a:r>
            <a:r>
              <a:rPr lang="ru-RU" sz="2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700" b="1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dirty="0"/>
          </a:p>
        </p:txBody>
      </p:sp>
      <p:graphicFrame>
        <p:nvGraphicFramePr>
          <p:cNvPr id="1026" name="Содержимое 4"/>
          <p:cNvGraphicFramePr>
            <a:graphicFrameLocks noGrp="1"/>
          </p:cNvGraphicFramePr>
          <p:nvPr>
            <p:ph idx="1"/>
          </p:nvPr>
        </p:nvGraphicFramePr>
        <p:xfrm>
          <a:off x="234950" y="1282700"/>
          <a:ext cx="8632825" cy="5418138"/>
        </p:xfrm>
        <a:graphic>
          <a:graphicData uri="http://schemas.openxmlformats.org/presentationml/2006/ole">
            <p:oleObj spid="_x0000_s1026" name="Worksheet" r:id="rId4" imgW="6343665" imgH="398137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Общий объем доходов на 2016 год согласно классификации доходов  бюджетов Российской Федерации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3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3183260"/>
                <a:gridCol w="1214446"/>
                <a:gridCol w="1285884"/>
                <a:gridCol w="90009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 (тыс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51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1 00 00000 00 0000 000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НАЛОГОВЫЕ И НЕНАЛОГОВЫЕ 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latin typeface="Arial Cyr"/>
                        </a:rPr>
                        <a:t>520753,0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latin typeface="Arial Cyr"/>
                        </a:rPr>
                        <a:t>212981,6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latin typeface="Arial Cyr"/>
                        </a:rPr>
                        <a:t>40,9</a:t>
                      </a: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1 01 00000 00 0000 000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ПРИБЫЛЬ,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latin typeface="Arial Cyr"/>
                        </a:rPr>
                        <a:t>292821,0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latin typeface="Arial Cyr"/>
                        </a:rPr>
                        <a:t>132909,5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latin typeface="Arial Cyr"/>
                        </a:rPr>
                        <a:t>45,4</a:t>
                      </a: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1 01 02000 01 0000 110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latin typeface="Arial Cyr"/>
                        </a:rPr>
                        <a:t>292821,0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latin typeface="Arial Cyr"/>
                        </a:rPr>
                        <a:t>132909,5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latin typeface="Arial Cyr"/>
                        </a:rPr>
                        <a:t>45,4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1 03 02000 01 0000 100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УПЛАТЫ АКЦИЗОВ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latin typeface="Arial Cyr"/>
                        </a:rPr>
                        <a:t>9792,0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latin typeface="Arial Cyr"/>
                        </a:rPr>
                        <a:t>4214,7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latin typeface="Arial Cyr"/>
                        </a:rPr>
                        <a:t>43,0</a:t>
                      </a:r>
                    </a:p>
                  </a:txBody>
                  <a:tcPr marL="9525" marR="9525" marT="9525" marB="0"/>
                </a:tc>
              </a:tr>
              <a:tr h="247656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1 05 00000 00 0000 000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СОВОКУПНЫЙ ДОХОД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latin typeface="Arial Cyr"/>
                        </a:rPr>
                        <a:t>48105,0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latin typeface="Arial Cyr"/>
                        </a:rPr>
                        <a:t>24687,1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latin typeface="Arial Cyr"/>
                        </a:rPr>
                        <a:t>51,3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1 05 02000 02 0000 110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Единый налог  на вмененный доход для  отдельных видов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latin typeface="Arial Cyr"/>
                        </a:rPr>
                        <a:t>45080,0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latin typeface="Arial Cyr"/>
                        </a:rPr>
                        <a:t>22201,2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latin typeface="Arial Cyr"/>
                        </a:rPr>
                        <a:t>49,2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1 05 03000 01 0000 110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latin typeface="Arial Cyr"/>
                        </a:rPr>
                        <a:t>25,0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latin typeface="Arial Cyr"/>
                        </a:rPr>
                        <a:t>6,3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latin typeface="Arial Cyr"/>
                        </a:rPr>
                        <a:t>25,2</a:t>
                      </a: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105 04010 02 0000 110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Налог, взимаемый в связи с применением патентной системы налогообложения, зачисляемой в бюджеты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latin typeface="Arial Cyr"/>
                        </a:rPr>
                        <a:t>3000,0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latin typeface="Arial Cyr"/>
                        </a:rPr>
                        <a:t>2479,6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latin typeface="Arial Cyr"/>
                        </a:rPr>
                        <a:t>82,7</a:t>
                      </a:r>
                    </a:p>
                  </a:txBody>
                  <a:tcPr marL="9525" marR="9525" marT="9525" marB="0"/>
                </a:tc>
              </a:tr>
              <a:tr h="215273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1 06 00000 00 0000 000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latin typeface="Arial Cyr"/>
                        </a:rPr>
                        <a:t>70496,0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latin typeface="Arial Cyr"/>
                        </a:rPr>
                        <a:t>16942,6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latin typeface="Arial Cyr"/>
                        </a:rPr>
                        <a:t>24,0</a:t>
                      </a:r>
                    </a:p>
                  </a:txBody>
                  <a:tcPr marL="9525" marR="9525" marT="9525" marB="0"/>
                </a:tc>
              </a:tr>
              <a:tr h="25718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1 06 01000 00 0000 110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19100,0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1575,8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latin typeface="Arial Cyr"/>
                        </a:rPr>
                        <a:t>8,3</a:t>
                      </a:r>
                    </a:p>
                  </a:txBody>
                  <a:tcPr marL="9525" marR="9525" marT="9525" marB="0" anchor="ctr"/>
                </a:tc>
              </a:tr>
              <a:tr h="242886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1 06 06000 00 0000 110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Земельный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51396,0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15366,8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latin typeface="Arial Cyr"/>
                        </a:rPr>
                        <a:t>29,9</a:t>
                      </a:r>
                    </a:p>
                  </a:txBody>
                  <a:tcPr marL="9525" marR="9525" marT="9525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1 08 00000 00 0000 000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ГОСУДАРСТВЕННАЯ ПОШЛИНА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latin typeface="Arial Cyr"/>
                        </a:rPr>
                        <a:t>12359,0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latin typeface="Arial Cyr"/>
                        </a:rPr>
                        <a:t>4606,3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latin typeface="Arial Cyr"/>
                        </a:rPr>
                        <a:t>37,3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1 11 00000 00 0000 000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latin typeface="Arial Cyr"/>
                        </a:rPr>
                        <a:t>36000,0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latin typeface="Arial Cyr"/>
                        </a:rPr>
                        <a:t>14554,3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latin typeface="Arial Cyr"/>
                        </a:rPr>
                        <a:t>40,4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14289"/>
          <a:ext cx="8286808" cy="6639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066"/>
                <a:gridCol w="3163280"/>
                <a:gridCol w="1285884"/>
                <a:gridCol w="1214446"/>
                <a:gridCol w="1000132"/>
              </a:tblGrid>
              <a:tr h="50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9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полугодие (тыс. руб.)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</a:tr>
              <a:tr h="34917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1 11 05012 04 0000 120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Доходы, получаемые в виде арендной платы за земельные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участки, государственная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собственность на  которые не разграничена и которые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расположены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границах городских округов,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31000,0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11281,0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36,4</a:t>
                      </a:r>
                    </a:p>
                  </a:txBody>
                  <a:tcPr marL="9525" marR="9525" marT="9525" marB="0" anchor="ctr"/>
                </a:tc>
              </a:tr>
              <a:tr h="650705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1 11 05024 04 0000 120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Доходы, получаемые в виде  арендной  платы, а также  средства от  продажи  права на  заключение договоров аренды  за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земли, находящиеся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собственности городских  округов ( за  исключением земельных  участков муниципальных  автономных учреждений)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281,7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56,3</a:t>
                      </a:r>
                    </a:p>
                  </a:txBody>
                  <a:tcPr marL="9525" marR="9525" marT="9525" marB="0" anchor="ctr"/>
                </a:tc>
              </a:tr>
              <a:tr h="482353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1 11 07014 04 0000 120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перечисления части прибыли, остающейся после уплаты  налогов и иных обязательных платежей муниципальных унитарных  предприятий, созданных   городскими  округами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latin typeface="Arial Cyr"/>
                        </a:rPr>
                        <a:t>624,5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124,9</a:t>
                      </a:r>
                    </a:p>
                  </a:txBody>
                  <a:tcPr marL="9525" marR="9525" marT="9525" marB="0" anchor="ctr"/>
                </a:tc>
              </a:tr>
              <a:tr h="363721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1 11 09044 04 0000 120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поступления от использования имущества, находящегося в  собственности  городских  округов(за исключением  имущества  муниципальных автономных  учреждений, а также имущества  муниципальных унитарных  предприятий, в том числе казенных)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latin typeface="Arial Cyr"/>
                        </a:rPr>
                        <a:t>2367,1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59,2</a:t>
                      </a:r>
                    </a:p>
                  </a:txBody>
                  <a:tcPr marL="9525" marR="9525" marT="9525" marB="0" anchor="ctr"/>
                </a:tc>
              </a:tr>
              <a:tr h="359676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1 12 00000 00 0000 000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latin typeface="Arial Cyr"/>
                        </a:rPr>
                        <a:t>5031,0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latin typeface="Arial Cyr"/>
                        </a:rPr>
                        <a:t>2866,6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latin typeface="Arial Cyr"/>
                        </a:rPr>
                        <a:t>57,0</a:t>
                      </a:r>
                    </a:p>
                  </a:txBody>
                  <a:tcPr marL="9525" marR="9525" marT="9525" marB="0" anchor="ctr"/>
                </a:tc>
              </a:tr>
              <a:tr h="303465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1 12 01000 01 0000 120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Плата за  негативное воздействие на  окружающую среду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5031,0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2866,6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latin typeface="Arial Cyr"/>
                        </a:rPr>
                        <a:t>57,0</a:t>
                      </a: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1 13 00000 00 0000 000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КОМПЕНСАЦИИ ПЛАТНЫХ УСЛУГ (РАБОТ) И КОМПЕНСАЦИИ ЗАТРАТ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latin typeface="Arial Cyr"/>
                        </a:rPr>
                        <a:t>296,0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latin typeface="Arial Cyr"/>
                        </a:rPr>
                        <a:t>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latin typeface="Arial Cyr"/>
                        </a:rPr>
                        <a:t>11,8</a:t>
                      </a: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1 13 02994 04 0000 130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доходы от компенсации затрат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Arial Cyr"/>
                        </a:rPr>
                        <a:t>296,0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latin typeface="Arial Cyr"/>
                        </a:rPr>
                        <a:t>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latin typeface="Arial Cyr"/>
                        </a:rPr>
                        <a:t>11,8</a:t>
                      </a:r>
                    </a:p>
                  </a:txBody>
                  <a:tcPr marL="9525" marR="9525" marT="9525" marB="0" anchor="ctr"/>
                </a:tc>
              </a:tr>
              <a:tr h="363737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1 14 00000 00 0000 000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latin typeface="Arial Cyr"/>
                        </a:rPr>
                        <a:t>37764,0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latin typeface="Arial Cyr"/>
                        </a:rPr>
                        <a:t>8975,4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latin typeface="Arial Cyr"/>
                        </a:rPr>
                        <a:t>23,8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214293"/>
          <a:ext cx="8186768" cy="6286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5"/>
                <a:gridCol w="3143272"/>
                <a:gridCol w="1214446"/>
                <a:gridCol w="1285884"/>
                <a:gridCol w="971531"/>
              </a:tblGrid>
              <a:tr h="47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полугодие (тыс. руб.)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</a:tr>
              <a:tr h="354333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1 14 01040 04 0000 410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квартир, находящихся в собственности городских  округов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Arial Cyr"/>
                        </a:rPr>
                        <a:t>1000,0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Arial Cyr"/>
                        </a:rPr>
                        <a:t>394,3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Arial Cyr"/>
                        </a:rPr>
                        <a:t>39,4</a:t>
                      </a:r>
                    </a:p>
                  </a:txBody>
                  <a:tcPr marL="9525" marR="9525" marT="9525" marB="0" anchor="ctr"/>
                </a:tc>
              </a:tr>
              <a:tr h="306713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1 14 02043 04  0000 410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 от  реализации иного имущества, находящегося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собственности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городских округов( 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  в части реализации основных средств по указанному имуществу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20000,0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Arial Cyr"/>
                        </a:rPr>
                        <a:t>5274,1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Arial Cyr"/>
                        </a:rPr>
                        <a:t>26,4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1 14 06012 04 0000 430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 от  продажи  земельных  участков, государственная  собственность  на которые  не разграничена  и которые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расположены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границах городских 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16264,0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Arial Cyr"/>
                        </a:rPr>
                        <a:t>3307,0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Arial Cyr"/>
                        </a:rPr>
                        <a:t>20,3</a:t>
                      </a: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114 06024 04 0000 410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земельных участков,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гос.собственности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на которые  разграничена (  за исключением 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зем.участков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автономных учреждений, государственных муниципальных учреждений в т. казенных)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96005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1 16 00000 00 0000 000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6607,0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2864,6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 Cyr"/>
                        </a:rPr>
                        <a:t>43,4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1 17 00000 00 0000 000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1482,0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325,5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 Cyr"/>
                        </a:rPr>
                        <a:t>22,0</a:t>
                      </a:r>
                    </a:p>
                  </a:txBody>
                  <a:tcPr marL="9525" marR="9525" marT="9525" marB="0" anchor="ctr"/>
                </a:tc>
              </a:tr>
              <a:tr h="27075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2 00 00000 00 0000 000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1029179,5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652466,5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 Cyr"/>
                        </a:rPr>
                        <a:t>63,4</a:t>
                      </a: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2 02 00000 00 0000 000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Безвозмездные поступления от других бюджетов бюджетной 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1029179,5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653088,9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Arial Cyr"/>
                        </a:rPr>
                        <a:t>63,5</a:t>
                      </a:r>
                    </a:p>
                  </a:txBody>
                  <a:tcPr marL="9525" marR="9525" marT="9525" marB="0" anchor="ctr"/>
                </a:tc>
              </a:tr>
              <a:tr h="30478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2 02 01000 00 0000 151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Дотации бюджетам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субъектов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86811,0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40699,0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 Cyr"/>
                        </a:rPr>
                        <a:t>46,9</a:t>
                      </a:r>
                    </a:p>
                  </a:txBody>
                  <a:tcPr marL="9525" marR="9525" marT="9525" marB="0" anchor="ctr"/>
                </a:tc>
              </a:tr>
              <a:tr h="4774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2 02 02000 00 0000 151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Субсидии бюджетам субъектов Российской Федерации Федерации и муниципальных образований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266618,8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189340,5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 Cyr"/>
                        </a:rPr>
                        <a:t>71,0</a:t>
                      </a:r>
                    </a:p>
                  </a:txBody>
                  <a:tcPr marL="9525" marR="9525" marT="9525" marB="0" anchor="ctr"/>
                </a:tc>
              </a:tr>
              <a:tr h="43219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2 02 03000 00 0000 151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674491,1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Arial Cyr"/>
                        </a:rPr>
                        <a:t>422091,5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 Cyr"/>
                        </a:rPr>
                        <a:t>62,6</a:t>
                      </a:r>
                    </a:p>
                  </a:txBody>
                  <a:tcPr marL="9525" marR="9525" marT="9525" marB="0" anchor="ctr"/>
                </a:tc>
              </a:tr>
              <a:tr h="27622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2 02 04000 00 0000 151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Cyr"/>
                        </a:rPr>
                        <a:t>1258,6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Cyr"/>
                        </a:rPr>
                        <a:t>957,9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 Cyr"/>
                        </a:rPr>
                        <a:t>76,1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214293"/>
          <a:ext cx="8186768" cy="267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5"/>
                <a:gridCol w="3143272"/>
                <a:gridCol w="1214446"/>
                <a:gridCol w="1285884"/>
                <a:gridCol w="971531"/>
              </a:tblGrid>
              <a:tr h="47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полугодие (тыс. руб.)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</a:tr>
              <a:tr h="4774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2 18 00000 00 0000 180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бюджетов бюджетной системы Российской Федерации от возврата бюджетами бюджетной системы Российской Федерации и организациями остатков субсидий, субвенций и иных межбюджетных трансфертов, имеющих целевое назначение, прошлых лет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latin typeface="Arial Cyr"/>
                        </a:rPr>
                        <a:t>127,0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4774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2 19 00000 00 0000 000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Возврат остатков субсидий,субвенций и  иных межбюджетных трансфертов, имеющих целевое назначение,прошлых лет, из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latin typeface="Arial Cyr"/>
                        </a:rPr>
                        <a:t>-749,4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Arial Cyr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4774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ВСЕГО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1549932,5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865448,1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latin typeface="Arial Cyr"/>
                        </a:rPr>
                        <a:t>55,8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143985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расходов по разделам и подразделам  классификации расходов  Бюджета муниципального образования  "Город Воткинск" на 2016 год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186768" cy="5278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/>
                <a:gridCol w="714380"/>
                <a:gridCol w="714380"/>
                <a:gridCol w="1000132"/>
                <a:gridCol w="614340"/>
              </a:tblGrid>
              <a:tr h="373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0100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Arial Cyr"/>
                        </a:rPr>
                        <a:t>105095,7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Arial Cyr"/>
                        </a:rPr>
                        <a:t>43151,5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41,1</a:t>
                      </a:r>
                    </a:p>
                  </a:txBody>
                  <a:tcPr marL="9525" marR="9525" marT="9525" marB="0"/>
                </a:tc>
              </a:tr>
              <a:tr h="435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2866,1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1362,1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47,5</a:t>
                      </a:r>
                    </a:p>
                  </a:txBody>
                  <a:tcPr marL="9525" marR="9525" marT="9525" marB="0"/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8405,6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4245,8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50,5</a:t>
                      </a:r>
                    </a:p>
                  </a:txBody>
                  <a:tcPr marL="9525" marR="9525" marT="9525" marB="0"/>
                </a:tc>
              </a:tr>
              <a:tr h="571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60529,4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25296,9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41,8</a:t>
                      </a:r>
                    </a:p>
                  </a:txBody>
                  <a:tcPr marL="9525" marR="9525" marT="9525" marB="0"/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Судебная система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87,0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Обеспечение деятельности финансовых, налоговых и таможенных органов и органов финансового (финансово-бюджетного)  надзора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0106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10215,8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4268,2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41,8</a:t>
                      </a:r>
                    </a:p>
                  </a:txBody>
                  <a:tcPr marL="9525" marR="9525" marT="9525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Резервные фонды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0111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308,9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0113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22682,9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7978,5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35,2</a:t>
                      </a:r>
                    </a:p>
                  </a:txBody>
                  <a:tcPr marL="9525" marR="9525" marT="9525" marB="0"/>
                </a:tc>
              </a:tr>
              <a:tr h="2292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0300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8601,0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3231,3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Arial Cyr"/>
                        </a:rPr>
                        <a:t>37,6</a:t>
                      </a:r>
                    </a:p>
                  </a:txBody>
                  <a:tcPr marL="9525" marR="9525" marT="9525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0309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4036,0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2039,3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50,5</a:t>
                      </a:r>
                    </a:p>
                  </a:txBody>
                  <a:tcPr marL="9525" marR="9525" marT="9525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национальной безопасностии правоохранительной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0314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4565,0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1192,0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26,1</a:t>
                      </a:r>
                    </a:p>
                  </a:txBody>
                  <a:tcPr marL="9525" marR="9525" marT="9525" marB="0"/>
                </a:tc>
              </a:tr>
              <a:tr h="2531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0400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111025,6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11631,1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10,5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2"/>
          <a:ext cx="8143931" cy="6537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  <a:gridCol w="714380"/>
                <a:gridCol w="785818"/>
                <a:gridCol w="1071570"/>
                <a:gridCol w="571503"/>
              </a:tblGrid>
              <a:tr h="477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Раздел,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Дорожные фонды (дорожное хозяйство)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0409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110875,6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11631,1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10,5</a:t>
                      </a: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0412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0500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235645,1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135030,5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57,3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104739,8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53661,1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51,2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73547,9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53635,6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72,9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Благоустройство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46515,5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22797,3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49,0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10841,9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4936,5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45,5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ОХРАНА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0600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154,0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59,7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38,8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Охрана объектов растительного и животного мира и среды их обитания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0603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80,0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59,7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74,6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0605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74,0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0700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936291,6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523952,8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56,0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384068,1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211094,7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56,0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491132,4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289452,0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58,9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708,7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161,2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22,7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Молодежная политика и 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0707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14656,5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3194,9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21,8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45725,9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20050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43,8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КУЛЬТУРА И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0800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143243,9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77574,5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54,2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Культура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0801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134421,0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73353,4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54,6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0804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8822,9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4221,1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47,8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1000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59552,4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38032,9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Arial Cyr"/>
                        </a:rPr>
                        <a:t>63,9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1001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1966,0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1026,9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52,2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0"/>
          <a:ext cx="8286808" cy="3398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  <a:gridCol w="667302"/>
                <a:gridCol w="879225"/>
                <a:gridCol w="1069343"/>
                <a:gridCol w="670278"/>
              </a:tblGrid>
              <a:tr h="548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Раздел,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11789,0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10137,4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Arial Cyr"/>
                        </a:rPr>
                        <a:t>86,0</a:t>
                      </a:r>
                    </a:p>
                  </a:txBody>
                  <a:tcPr marL="9525" marR="9525" marT="9525" marB="0"/>
                </a:tc>
              </a:tr>
              <a:tr h="308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45213,4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26616,9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58,9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1006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584,0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251,7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43,1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28001,5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21870,2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78,1</a:t>
                      </a:r>
                    </a:p>
                  </a:txBody>
                  <a:tcPr marL="9525" marR="9525" marT="9525" marB="0"/>
                </a:tc>
              </a:tr>
              <a:tr h="3574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Физическая 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1101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28001,5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21870,2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Arial Cyr"/>
                        </a:rPr>
                        <a:t>78,1</a:t>
                      </a:r>
                    </a:p>
                  </a:txBody>
                  <a:tcPr marL="9525" marR="9525" marT="9525" marB="0"/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5502,0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2305,1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Arial Cyr"/>
                        </a:rPr>
                        <a:t>41,9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Обслуживание внутреннего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1301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5502,0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 Cyr"/>
                        </a:rPr>
                        <a:t>2305,1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41,9</a:t>
                      </a: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ИТОГО РАСХОДОВ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1633112,8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Arial Cyr"/>
                        </a:rPr>
                        <a:t>856839,6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Arial Cyr"/>
                        </a:rPr>
                        <a:t>52,5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2087</Words>
  <PresentationFormat>Экран (4:3)</PresentationFormat>
  <Paragraphs>706</Paragraphs>
  <Slides>13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Worksheet</vt:lpstr>
      <vt:lpstr>Структура расходов бюджета города Воткинска исполнение за 1  полугодие 2016 года</vt:lpstr>
      <vt:lpstr>Структура доходов бюджета города Воткинска  исполнение за 1 полугодие 2016 года ДОХОДЫ ВСЕГО  865448,1 тыс.руб.</vt:lpstr>
      <vt:lpstr>Общий объем доходов на 2016 год согласно классификации доходов  бюджетов Российской Федерации </vt:lpstr>
      <vt:lpstr>Слайд 4</vt:lpstr>
      <vt:lpstr>Слайд 5</vt:lpstr>
      <vt:lpstr>Слайд 6</vt:lpstr>
      <vt:lpstr>Исполнение расходов по разделам и подразделам  классификации расходов  Бюджета муниципального образования  "Город Воткинск" на 2016 год  </vt:lpstr>
      <vt:lpstr>Слайд 8</vt:lpstr>
      <vt:lpstr>Слайд 9</vt:lpstr>
      <vt:lpstr>Об исполнении бюджетных ассигнований по муниципальным  программам и непрограммным  направлениям расходов Бюджета муниципального образования «Город Воткинск» на 2016 год 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расходов бюджета города Воткинска 1 квартал 2015 года</dc:title>
  <cp:lastModifiedBy>Tatyana</cp:lastModifiedBy>
  <cp:revision>199</cp:revision>
  <dcterms:modified xsi:type="dcterms:W3CDTF">2016-09-20T07:25:59Z</dcterms:modified>
</cp:coreProperties>
</file>