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1" r:id="rId5"/>
    <p:sldId id="269" r:id="rId6"/>
    <p:sldId id="273" r:id="rId7"/>
    <p:sldId id="272" r:id="rId8"/>
    <p:sldId id="271" r:id="rId9"/>
    <p:sldId id="268" r:id="rId10"/>
    <p:sldId id="274" r:id="rId11"/>
    <p:sldId id="276" r:id="rId12"/>
    <p:sldId id="277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4615" autoAdjust="0"/>
    <p:restoredTop sz="98415" autoAdjust="0"/>
  </p:normalViewPr>
  <p:slideViewPr>
    <p:cSldViewPr>
      <p:cViewPr>
        <p:scale>
          <a:sx n="70" d="100"/>
          <a:sy n="70" d="100"/>
        </p:scale>
        <p:origin x="-13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644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solidFill>
                  <a:srgbClr val="7030A0"/>
                </a:solidFill>
              </a:rPr>
              <a:t>Расходы </a:t>
            </a:r>
            <a:r>
              <a:rPr lang="ru-RU" sz="2800" dirty="0" smtClean="0">
                <a:solidFill>
                  <a:srgbClr val="7030A0"/>
                </a:solidFill>
              </a:rPr>
              <a:t>всего: </a:t>
            </a:r>
            <a:r>
              <a:rPr lang="ru-RU" sz="2800" dirty="0" smtClean="0">
                <a:solidFill>
                  <a:srgbClr val="7030A0"/>
                </a:solidFill>
              </a:rPr>
              <a:t>1 163</a:t>
            </a:r>
            <a:r>
              <a:rPr lang="ru-RU" sz="2800" baseline="0" dirty="0" smtClean="0">
                <a:solidFill>
                  <a:srgbClr val="7030A0"/>
                </a:solidFill>
              </a:rPr>
              <a:t> 763,3</a:t>
            </a:r>
            <a:r>
              <a:rPr lang="ru-RU" sz="2800" dirty="0" smtClean="0">
                <a:solidFill>
                  <a:srgbClr val="7030A0"/>
                </a:solidFill>
              </a:rPr>
              <a:t>тыс.руб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endParaRPr lang="ru-RU" sz="2800" dirty="0">
              <a:solidFill>
                <a:srgbClr val="7030A0"/>
              </a:solidFill>
            </a:endParaRPr>
          </a:p>
        </c:rich>
      </c:tx>
      <c:layout>
        <c:manualLayout>
          <c:xMode val="edge"/>
          <c:yMode val="edge"/>
          <c:x val="0.31013643596941237"/>
          <c:y val="1.2702078906914535E-2"/>
        </c:manualLayout>
      </c:layout>
    </c:title>
    <c:view3D>
      <c:rotX val="40"/>
      <c:perspective val="10"/>
    </c:view3D>
    <c:plotArea>
      <c:layout>
        <c:manualLayout>
          <c:layoutTarget val="inner"/>
          <c:xMode val="edge"/>
          <c:yMode val="edge"/>
          <c:x val="0"/>
          <c:y val="0.11788179332017359"/>
          <c:w val="0.60868811669132172"/>
          <c:h val="0.8461394848290170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всего - 1163763,3 т.р.</c:v>
                </c:pt>
              </c:strCache>
            </c:strRef>
          </c:tx>
          <c:explosion val="25"/>
          <c:dLbls>
            <c:dLblPos val="bestFit"/>
            <c:showPercent val="1"/>
          </c:dLbls>
          <c:cat>
            <c:strRef>
              <c:f>Лист1!$A$2:$A$11</c:f>
              <c:strCache>
                <c:ptCount val="10"/>
                <c:pt idx="0">
                  <c:v>Общегосударственые вопросы: 66938,9</c:v>
                </c:pt>
                <c:pt idx="1">
                  <c:v>Национальная безопасность и правоохранительная деятельность: 5004,0</c:v>
                </c:pt>
                <c:pt idx="2">
                  <c:v>Национальная экономика: 19414,5</c:v>
                </c:pt>
                <c:pt idx="3">
                  <c:v>Жилищно-коммунальное хозяйство: 165326,7</c:v>
                </c:pt>
                <c:pt idx="4">
                  <c:v>Охрана окружающей среды: 89,7</c:v>
                </c:pt>
                <c:pt idx="5">
                  <c:v>Образование: 722450,0</c:v>
                </c:pt>
                <c:pt idx="6">
                  <c:v>Культура и кинематография: 106404,5</c:v>
                </c:pt>
                <c:pt idx="7">
                  <c:v>Социальная политика: 51455,5</c:v>
                </c:pt>
                <c:pt idx="8">
                  <c:v>Физическая культура и спорт: 23216,2</c:v>
                </c:pt>
                <c:pt idx="9">
                  <c:v>Обслуживание государственного и муниципального долга: 3463,3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66938.899999999994</c:v>
                </c:pt>
                <c:pt idx="1">
                  <c:v>5004</c:v>
                </c:pt>
                <c:pt idx="2">
                  <c:v>19414.5</c:v>
                </c:pt>
                <c:pt idx="3">
                  <c:v>165326.70000000001</c:v>
                </c:pt>
                <c:pt idx="4">
                  <c:v>89.7</c:v>
                </c:pt>
                <c:pt idx="5">
                  <c:v>722450</c:v>
                </c:pt>
                <c:pt idx="6">
                  <c:v>106404.5</c:v>
                </c:pt>
                <c:pt idx="7">
                  <c:v>51455.5</c:v>
                </c:pt>
                <c:pt idx="8">
                  <c:v>23216.2</c:v>
                </c:pt>
                <c:pt idx="9">
                  <c:v>3463.3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0983540345520171"/>
          <c:y val="9.4440456754755514E-2"/>
          <c:w val="0.38818396648373782"/>
          <c:h val="0.90555954324524446"/>
        </c:manualLayout>
      </c:layout>
      <c:txPr>
        <a:bodyPr/>
        <a:lstStyle/>
        <a:p>
          <a:pPr>
            <a:defRPr sz="1300" b="0" i="1" kern="0" spc="-10" baseline="0">
              <a:latin typeface="Times New Roman" pitchFamily="18" charset="0"/>
            </a:defRPr>
          </a:pPr>
          <a:endParaRPr lang="ru-RU"/>
        </a:p>
      </c:txPr>
    </c:legend>
    <c:plotVisOnly val="1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1DFA7-8886-4162-9F85-5F93EE0DAC6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824ED1-8B6C-4F32-9942-6FBEA29D87F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824ED1-8B6C-4F32-9942-6FBEA29D87F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"/>
            <a:ext cx="7772400" cy="100010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Структура расходов бюджета города Воткинска</a:t>
            </a:r>
            <a:b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исполнение за </a:t>
            </a: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9 месяцев 2016 </a:t>
            </a:r>
            <a:r>
              <a:rPr lang="ru-RU" sz="2000" dirty="0" smtClean="0">
                <a:solidFill>
                  <a:srgbClr val="C00000"/>
                </a:solidFill>
                <a:latin typeface="Impact" pitchFamily="34" charset="0"/>
                <a:cs typeface="Times New Roman" pitchFamily="18" charset="0"/>
              </a:rPr>
              <a:t>года</a:t>
            </a:r>
            <a:endParaRPr lang="ru-RU" sz="2000" dirty="0">
              <a:solidFill>
                <a:srgbClr val="C00000"/>
              </a:solidFill>
              <a:latin typeface="Impact" pitchFamily="34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858982"/>
          <a:ext cx="9116291" cy="599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785926"/>
          </a:xfrm>
        </p:spPr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 исполнении бюджетных ассигнований по муниципальным  программам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непрограммным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направлениям расходов Бюджета муниципального образования «Город Воткинск» на 2016 год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428735"/>
          <a:ext cx="8115330" cy="5177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4908"/>
                <a:gridCol w="1000132"/>
                <a:gridCol w="857256"/>
                <a:gridCol w="928694"/>
                <a:gridCol w="614340"/>
              </a:tblGrid>
              <a:tr h="422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9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образования и воспитания»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0100000000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1014799,0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722099,7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71,2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</a:tr>
              <a:tr h="27147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дошкольного образования"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440732,6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316784,3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71,9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002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"Развитие общего образования"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384955,8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277142,1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"Дополнительное образование и воспитание детей"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141210,7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98575,9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69,8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32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43037,0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26884,9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59883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"Детское и школьное питание"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0150000000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4862,9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2712,5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«Сохранение здоровья и формирование здорового образа жизни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26395,4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20655,4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78,3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5880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«Организация отдыха детей в каникулярное время»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11758,4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9550,2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81,2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физической культуры и спорта»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14637,0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11105,2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75,9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326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«Развитие культуры»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134418,0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97870,5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72,8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"Библиотечное обслуживание населения"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18810,0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11712,3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62,3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досуга, предоставление услуг организаций культуры и доступа к музейным фондам"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94248,5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68814,4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1830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реализации муниципальной программы"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0350000000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8672,5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6664,4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5393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«Развитие туризма»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0360000000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12687,0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10679,4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84,2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159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 «Социальная поддержка населения»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48663,6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36768,6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75,6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0074" y="214293"/>
          <a:ext cx="8115330" cy="62282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28654"/>
                <a:gridCol w="957296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семьи и детей"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30331,7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20620,1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"Социальная поддержка старшего поколения, ветеранов и инвалидов, иных категорий граждан"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4096,0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3068,9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74,9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"Обеспечение жильем отдельных категорий граждан, стимулирование улучшения жилищных условий"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4156,7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4154,4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99,9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"Предоставление субсидий и льгот по оплате жилищно-коммунальных услуг (выполнение переданных полномочий)"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0440000000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10079,2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8925,2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88,6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«Создание условий для устойчивого экономического развития»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26,7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360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«Создание условий для развития предпринимательства»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0520000000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150,0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«Безопасность»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4326,0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3078,5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71,2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"Предупреждение и ликвидация последствий чрезвычайных ситуаций, реализация мер пожарной безопасности"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4036,0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2954,4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73,2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2147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"Профилактика правонарушений»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93,0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"Комплексные меры противодействия злоупотреблению наркотиками и их незаконному обороту"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0630000000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«Содержание и развитие городского хозяйства»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302085,0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124440,0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41,2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"Территориальное развитие (градостроительство и землеустройство)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885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жилищного хозяйства"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109655,8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56003,6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51,1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"Содержание и развитие коммунальной инфраструктуры"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0730000000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18507,8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5525,1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3"/>
          <a:ext cx="8115330" cy="5568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3470"/>
                <a:gridCol w="1071570"/>
                <a:gridCol w="857256"/>
                <a:gridCol w="928694"/>
                <a:gridCol w="614340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 "Благоустройство и охрана окружающей среды»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45260,3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35076,2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30985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"Развитие транспортной системы (организация транспортного обслуживания населения, развитие дорожного хозяйства)"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117288,6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21278,0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18,1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"Создание условий для реализации муниципальной программы"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0760000000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9372,5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6557,1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«Энергосбережение и повышение энергетической эффективности»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0800000000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13826,0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12385,8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89,6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6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Программа «Муниципальное управление»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91864,2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57783,6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62,9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4241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"Организация муниципального управления»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60146,0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38041,9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63,2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"Управление муниципальными</a:t>
                      </a: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финансами»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14425,9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9368,6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64,9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9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"Управление муниципальным имуществом и земельными ресурсами"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0930000000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12274,5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7105,9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57,9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35037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"Архивное дело»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0940000000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997,3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639,2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"Создание условий для государственной регистрации актов гражданского состояния"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0950000000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3900,0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2600,6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0242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"Повышение эффективности расходов бюджета"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0960000000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22,7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191696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«Реализация молодежной политики»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1000000000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2898,1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1937,3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66,8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648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35929,0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29926,8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83,3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7744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Подпрограмма "Капитальное строительство, реконструкция и капитальный ремонт муниципальной собственности"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1110000000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35929,0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29926,8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83,3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5" y="285728"/>
          <a:ext cx="8286810" cy="2866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6347"/>
                <a:gridCol w="1071570"/>
                <a:gridCol w="928694"/>
                <a:gridCol w="857256"/>
                <a:gridCol w="642943"/>
              </a:tblGrid>
              <a:tr h="5097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Целевая статья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97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Развитие институтов гражданского общества и поддержки социально-ориентированных некоммерческих организаций, осуществляющих деятельность на территории муниципального образования "Город Воткинск"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1200000000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1224,1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739,0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92280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"Этносоциальное развитие и гармонизация межэтнических отношений"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1210000000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388,6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300,0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77,2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0974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Подпрограмма "Поддержка социально-ориентированных некоммерческих организаций, осуществляющих деятельность на территории муниципального образования "Город Воткинск"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1220000000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835,5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439,0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52,5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99091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Непрограммные направления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9900000000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61220,4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56038,1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91,5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    ИТОГО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1737798,8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1163763,3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67,0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города Воткинска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исполнение за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месяцев 2016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ДОХОДЫ ВСЕГО  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1 208 665,0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27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700" dirty="0"/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231775" y="1230313"/>
          <a:ext cx="8885238" cy="5441950"/>
        </p:xfrm>
        <a:graphic>
          <a:graphicData uri="http://schemas.openxmlformats.org/presentationml/2006/ole">
            <p:oleObj spid="_x0000_s1026" name="Worksheet" r:id="rId4" imgW="6391158" imgH="391490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Общий объем доходов на 2016 год согласно классификации доходов  бюджетов Российской Федерации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3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3183260"/>
                <a:gridCol w="1214446"/>
                <a:gridCol w="1285884"/>
                <a:gridCol w="900090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35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1 00 00000 00 0000 000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НАЛОГОВЫЕ И НЕНАЛОГОВЫЕ 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520753,0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331825,5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63,7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ПРИБЫЛЬ,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292821,0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208359,3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71,2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1 01 02000 01 0000 110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latin typeface="Arial Cyr"/>
                        </a:rPr>
                        <a:t>292821,0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208359,3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71,2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1 03 02000 01 0000 100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УПЛАТЫ АКЦИЗОВ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9792,0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6878,6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70,2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4765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СОВОКУПНЫЙ ДОХОД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49036,0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36104,5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73,6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1 05 02000 02 0000 110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налог  на вмененный доход для  отдельных видов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latin typeface="Arial Cyr"/>
                        </a:rPr>
                        <a:t>45080,0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33277,2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73,8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1 05 03000 01 0000 110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Единый сельскохозяйственный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56,0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56,1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100,2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105 04010 02 0000 110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Налог, взимаемый в связи с применением патентной системы налогообложения, зачисляемой в бюджеты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3900,0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2771,2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latin typeface="Arial Cyr"/>
                        </a:rPr>
                        <a:t>71,1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5273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1 06 00000 00 0000 000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НАЛОГИ НА ИМУЩЕСТВО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latin typeface="Arial Cyr"/>
                        </a:rPr>
                        <a:t>70496,0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22362,9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31,7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5718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1 06 01000 00 0000 110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19100,0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2023,1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10,6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4288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1 06 06000 00 0000 110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Земельный налог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51396,0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20339,8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39,6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14314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1 08 00000 00 0000 000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ГОСУДАРСТВЕННАЯ ПОШЛИНА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12359,0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7337,8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 smtClean="0">
                          <a:latin typeface="Arial Cyr"/>
                        </a:rPr>
                        <a:t>59,4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35069,0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23698,6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67,6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14289"/>
          <a:ext cx="8286808" cy="650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066"/>
                <a:gridCol w="3163280"/>
                <a:gridCol w="1285884"/>
                <a:gridCol w="1214446"/>
                <a:gridCol w="1000132"/>
              </a:tblGrid>
              <a:tr h="5080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b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34917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1 11 05012 04 0000 120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арендной платы за земельные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участки, государственная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собственность на  которые не разграничена и которые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29943,0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16242,9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54,2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65070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1 11 05024 04 0000 120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Доходы, получаемые в виде  арендной  платы, а также  средства от  продажи  права на  заключение договоров аренды  за 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земли, находящиеся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собственности городских  округов ( за  исключением земельных  участков муниципальных  автономных учреждений)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500,0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423,7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84,7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82353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1 11 07014 04 0000 120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перечисления части прибыли, остающейся после уплаты  налогов и иных обязательных платежей муниципальных унитарных  предприятий, созданных   городскими  округами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626,0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626,1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100,0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63721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1 11 09044 04 0000 120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поступления от использования имущества, находящегося в  собственности  городских  округов(за исключением  имущества  муниципальных автономных  учреждений, а также имущества  муниципальных унитарных  предприятий, в том числе казенных)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4000,0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6405,9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160,1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9676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1 12 00000 00 0000 000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5031,0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4075,5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81,0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3465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1 12 01000 01 0000 120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Плата за  негативное воздействие на  окружающую среду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5031,0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4075,5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81,0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1 13 00000 00 0000 000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КОМПЕНСАЦИИ ПЛАТНЫХ УСЛУГ (РАБОТ) И КОМПЕНСАЦИИ ЗАТРАТ ГОСУДАРСТВА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296,0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51,5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17,4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57190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1 13 02994 04 0000 130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доходы от компенсации затрат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latin typeface="Arial Cyr"/>
                        </a:rPr>
                        <a:t>296,0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51,5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17,4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63737"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>
                          <a:latin typeface="Arial Cyr"/>
                        </a:rPr>
                        <a:t>37764,0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17799,0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47,1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214293"/>
          <a:ext cx="8186768" cy="5829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/>
                <a:gridCol w="3143272"/>
                <a:gridCol w="1214446"/>
                <a:gridCol w="1285884"/>
                <a:gridCol w="971531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35433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1 14 01040 04 0000 410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от продажи квартир, находящихся в собственности городских  округов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latin typeface="Arial Cyr"/>
                        </a:rPr>
                        <a:t>1000,0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541,8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54,2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671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1 14 02043 04  0000 410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реализации иного имущества, находящегося 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собственности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городских округов( 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  в части реализации основных средств по указанному имуществу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20000,0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8413,3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42,1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1 14 06012 04 0000 430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 от  продажи  земельных  участков, государственная  собственность  на которые  не разграничена  и которые 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расположены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 границах городских 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16764,0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8843,9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52,8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96005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1 16 00000 00 0000 000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6607,0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4733,3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71,6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1 17 00000 00 0000 000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Прочие неналоговые доходы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latin typeface="Arial Cyr"/>
                        </a:rPr>
                        <a:t>1482,0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424,5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28,6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7075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2 00 00000 00 0000 000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1127916,5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876839,5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77,7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2 02 00000 00 0000 000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Безвозмездные поступления от других бюджетов бюджетной 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1126416,5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876466,4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 dirty="0" smtClean="0">
                          <a:latin typeface="Arial Cyr"/>
                        </a:rPr>
                        <a:t>77,8</a:t>
                      </a:r>
                      <a:endParaRPr lang="ru-RU" sz="10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30478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2 02 01000 00 0000 151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Дотации бюджетам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субъектов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87004,6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65369,6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75,1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2 02 02000 00 0000 151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Субсидии бюджетам субъектов Российской Федерации Федерации и муниципальных образований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278529,6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192125,1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69,0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43219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 2 02 03000 00 0000 151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Субвенции бюджетам субъектов Российской Федерации и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759608,7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617698,1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81,3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7622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2 02 04000 00 0000 151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1273,6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1273,6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100,0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  <a:tr h="27622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2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07 00000 00 0000 151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Прочие безвозмездные поступления в бюджеты городских округов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1500,0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latin typeface="Arial Cyr"/>
                        </a:rPr>
                        <a:t>995,5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1" i="0" u="none" strike="noStrike" dirty="0" smtClean="0">
                          <a:latin typeface="Arial Cyr"/>
                        </a:rPr>
                        <a:t>66,4</a:t>
                      </a:r>
                      <a:endParaRPr lang="ru-RU" sz="10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5" y="214293"/>
          <a:ext cx="8186768" cy="267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/>
                <a:gridCol w="3143272"/>
                <a:gridCol w="1214446"/>
                <a:gridCol w="1285884"/>
                <a:gridCol w="971531"/>
              </a:tblGrid>
              <a:tr h="477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9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9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900" dirty="0"/>
                    </a:p>
                  </a:txBody>
                  <a:tcPr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2 18 00000 00 0000 180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трансфертов, имеющих целевое назначение, прошлых лет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Arial Cyr"/>
                        </a:rPr>
                        <a:t>127,0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2 19 00000 00 0000 000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Возврат остатков субсидий,субвенций и  иных межбюджетных трансфертов, имеющих целевое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назначение,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 п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рошлых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лет, из бюджетов городских округов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latin typeface="Arial Cyr"/>
                        </a:rPr>
                        <a:t>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latin typeface="Arial Cyr"/>
                        </a:rPr>
                        <a:t>-749,4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latin typeface="Arial Cyr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47744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 Cyr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ВСЕГО ДОХОДОВ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1648669,5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 Cyr"/>
                        </a:rPr>
                        <a:t>1208665,0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Arial Cyr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1" i="0" u="none" strike="noStrike" dirty="0" smtClean="0">
                          <a:latin typeface="Arial Cyr"/>
                        </a:rPr>
                        <a:t>73,3</a:t>
                      </a:r>
                      <a:endParaRPr lang="ru-RU" sz="1100" b="1" i="0" u="none" strike="noStrike" dirty="0">
                        <a:latin typeface="Arial Cyr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15370" cy="128586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Исполнение расходов по разделам и подразделам  классификации расходов  Бюджета муниципального образования  "Город Воткинск" на 2016 год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186768" cy="5651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3536"/>
                <a:gridCol w="714380"/>
                <a:gridCol w="857256"/>
                <a:gridCol w="857256"/>
                <a:gridCol w="614340"/>
              </a:tblGrid>
              <a:tr h="3730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r>
                        <a:rPr lang="ru-RU" sz="9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0100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105855,4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66938,9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63,2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356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2866,1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2006,8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 образований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8440,6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6200,4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571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Функционирование Правительства Российской Федерации, высших 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61289,0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38848,5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63,4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Судебная система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87,0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69,0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 Cyr"/>
                        </a:rPr>
                        <a:t>Обеспечение деятельности финансовых, налоговых и таможенных органов и органов финансового (финансово-бюджетного)  надзора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0106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10215,8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6818,1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Резервные фонды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308,9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0113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22648,0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13005,1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57,4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292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НАЦИОНАЛЬНАЯ БЕЗОПАСНОСТЬ И ПРАВООХРАНИТЕЛЬНАЯ ДЕЯТЕЛЬНОСТЬ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0300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8511,3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5004,0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58,8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Органы внутренних дел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164,5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4036,0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2954,4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73,2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7303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безопасностии правоохранительной деятельности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0314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4310,8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2049,6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531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НАЦИОНАЛЬНАЯ ЭКОНОМИКА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0400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113457,8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19414,5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17,1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2"/>
          <a:ext cx="8143931" cy="6537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714380"/>
                <a:gridCol w="928694"/>
                <a:gridCol w="928694"/>
                <a:gridCol w="571503"/>
              </a:tblGrid>
              <a:tr h="4776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668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Дорожные фонды (дорожное хозяйство)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113307,8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19374,5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17,1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14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0412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26,7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0500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248808,3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165326,7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66,4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Жилищное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108871,8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55544,5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51,0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Коммунальное хозяйство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82996,7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66747,2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80,4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Благоустройство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45733,7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34986,6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0505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11206,1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8048,4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71,8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ОХРАНА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0600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154,0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89,7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58,2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объектов растительного и животного мира и среды их обитания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0603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59,7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74,6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0605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30,0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40,5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0700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1018803,0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722450,0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70,9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Дошкольное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428369,3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304616,7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70,9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Общее образование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0702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529342,6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377079,1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71,2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0705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708,7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235,1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33,2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Молодежная политика и  оздоровление детей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0707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14656,5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11487,5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78,4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0709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45725,9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29031,6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63,5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КУЛЬТУРА И КИНЕМАТОГРАФИЯ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0800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143324,5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106404,5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74,2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Культура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134526,9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99707,7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74,1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0804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8797,6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6696,8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76,1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СОЦИАЛЬНАЯ ПОЛИТИКА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/>
                        </a:rPr>
                        <a:t>1000</a:t>
                      </a:r>
                      <a:endParaRPr lang="ru-RU" sz="1200" b="1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65381,0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51455,5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78,7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285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Пенсионное обеспечение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/>
                        </a:rPr>
                        <a:t>1001</a:t>
                      </a:r>
                      <a:endParaRPr lang="ru-RU" sz="1200" dirty="0">
                        <a:latin typeface="Arial Cyr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1966,0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1544,0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78,5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215370" cy="45719"/>
          </a:xfrm>
        </p:spPr>
        <p:txBody>
          <a:bodyPr>
            <a:normAutofit fontScale="90000"/>
          </a:bodyPr>
          <a:lstStyle/>
          <a:p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286808" cy="339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667302"/>
                <a:gridCol w="879225"/>
                <a:gridCol w="1069343"/>
                <a:gridCol w="670278"/>
              </a:tblGrid>
              <a:tr h="5486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Раздел,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подраздел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план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                           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Исполнено за </a:t>
                      </a:r>
                      <a:r>
                        <a:rPr lang="ru-RU" sz="900" dirty="0" smtClean="0">
                          <a:latin typeface="Times New Roman"/>
                          <a:ea typeface="Times New Roman"/>
                          <a:cs typeface="Times New Roman"/>
                        </a:rPr>
                        <a:t>9 месяцев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(тыс. руб.)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latin typeface="Times New Roman"/>
                          <a:ea typeface="Times New Roman"/>
                          <a:cs typeface="Times New Roman"/>
                        </a:rPr>
                        <a:t>% исполнения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1003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11639,9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11144,9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95,7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0836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Охрана семьи и детства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1004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50841,1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38404,7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75,5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Arial Cyr"/>
                        </a:rPr>
                        <a:t>Другие вопросы в области социальной политики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1006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934,0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361,9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38,7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28001,5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23216,2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82,9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43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Физическая культура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1101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28001,5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23216,2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latin typeface="Arial Cyr"/>
                        </a:rPr>
                        <a:t>82,9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Arial Cyr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1300</a:t>
                      </a:r>
                      <a:endParaRPr lang="ru-RU" sz="1200" b="1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5502,0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3463,3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latin typeface="Arial Cyr"/>
                        </a:rPr>
                        <a:t>62,9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Arial Cyr"/>
                        </a:rPr>
                        <a:t>Обслуживание внутреннего государственного и муниципального долга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Arial Cyr"/>
                          <a:ea typeface="Calibri"/>
                          <a:cs typeface="Times New Roman" pitchFamily="18" charset="0"/>
                        </a:rPr>
                        <a:t>1301</a:t>
                      </a: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5502,0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3463,3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latin typeface="Arial Cyr"/>
                        </a:rPr>
                        <a:t>62,9</a:t>
                      </a:r>
                      <a:endParaRPr lang="ru-RU" sz="1200" b="0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latin typeface="Arial Cyr"/>
                        </a:rPr>
                        <a:t>ИТОГО РАСХОДОВ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latin typeface="Arial Cyr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1737798,8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1163763,3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latin typeface="Arial Cyr"/>
                        </a:rPr>
                        <a:t>67,0</a:t>
                      </a:r>
                      <a:endParaRPr lang="ru-RU" sz="1200" b="1" i="0" u="none" strike="noStrike" dirty="0">
                        <a:latin typeface="Arial Cyr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1509</TotalTime>
  <Words>2090</Words>
  <PresentationFormat>Экран (4:3)</PresentationFormat>
  <Paragraphs>716</Paragraphs>
  <Slides>13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Лист Microsoft Office Excel 97-2003</vt:lpstr>
      <vt:lpstr>Структура расходов бюджета города Воткинска исполнение за 9 месяцев 2016 года</vt:lpstr>
      <vt:lpstr>Структура доходов бюджета города Воткинска  исполнение за 9 месяцев 2016 года ДОХОДЫ ВСЕГО  1 208 665,0 тыс.руб.</vt:lpstr>
      <vt:lpstr>Общий объем доходов на 2016 год согласно классификации доходов  бюджетов Российской Федерации </vt:lpstr>
      <vt:lpstr>Слайд 4</vt:lpstr>
      <vt:lpstr>Слайд 5</vt:lpstr>
      <vt:lpstr>Слайд 6</vt:lpstr>
      <vt:lpstr>Исполнение расходов по разделам и подразделам  классификации расходов  Бюджета муниципального образования  "Город Воткинск" на 2016 год  </vt:lpstr>
      <vt:lpstr>Слайд 8</vt:lpstr>
      <vt:lpstr>Слайд 9</vt:lpstr>
      <vt:lpstr>Об исполнении бюджетных ассигнований по муниципальным  программам и непрограммным  направлениям расходов Бюджета муниципального образования «Город Воткинск» на 2016 год 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расходов бюджета города Воткинска 1 квартал 2015 года</dc:title>
  <cp:lastModifiedBy>USER</cp:lastModifiedBy>
  <cp:revision>235</cp:revision>
  <dcterms:modified xsi:type="dcterms:W3CDTF">2016-10-19T12:48:13Z</dcterms:modified>
</cp:coreProperties>
</file>