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615" autoAdjust="0"/>
    <p:restoredTop sz="98415" autoAdjust="0"/>
  </p:normalViewPr>
  <p:slideViewPr>
    <p:cSldViewPr>
      <p:cViewPr>
        <p:scale>
          <a:sx n="70" d="100"/>
          <a:sy n="70" d="100"/>
        </p:scale>
        <p:origin x="-130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</a:t>
            </a:r>
            <a:r>
              <a:rPr lang="ru-RU" sz="2800" dirty="0" smtClean="0">
                <a:solidFill>
                  <a:srgbClr val="7030A0"/>
                </a:solidFill>
              </a:rPr>
              <a:t>312154,4 </a:t>
            </a:r>
            <a:r>
              <a:rPr lang="ru-RU" sz="2800" dirty="0" smtClean="0">
                <a:solidFill>
                  <a:srgbClr val="7030A0"/>
                </a:solidFill>
              </a:rPr>
              <a:t>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43"/>
          <c:y val="1.2702078906914539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183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-312154,4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18882,1</c:v>
                </c:pt>
                <c:pt idx="1">
                  <c:v>Национальная безопасность и правоохранительная деятельность: 861,1</c:v>
                </c:pt>
                <c:pt idx="2">
                  <c:v>Национальная экономика: 5621,5</c:v>
                </c:pt>
                <c:pt idx="3">
                  <c:v>Жилищно-коммунальное хозяйство: 19167,8</c:v>
                </c:pt>
                <c:pt idx="4">
                  <c:v>Охрана окружающей среды: 9,9</c:v>
                </c:pt>
                <c:pt idx="5">
                  <c:v>Образование: 210398,7</c:v>
                </c:pt>
                <c:pt idx="6">
                  <c:v>Культура и кинематография: 18203,9</c:v>
                </c:pt>
                <c:pt idx="7">
                  <c:v>Социальная политика: 14521,7</c:v>
                </c:pt>
                <c:pt idx="8">
                  <c:v>Физическая культура и спорт: 23409,5</c:v>
                </c:pt>
                <c:pt idx="9">
                  <c:v>Обслуживание государственного и муниципального долга: 1078,2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18882.099999999999</c:v>
                </c:pt>
                <c:pt idx="1">
                  <c:v>861.1</c:v>
                </c:pt>
                <c:pt idx="2">
                  <c:v>5621.5</c:v>
                </c:pt>
                <c:pt idx="3">
                  <c:v>19167.8</c:v>
                </c:pt>
                <c:pt idx="4">
                  <c:v>9.9</c:v>
                </c:pt>
                <c:pt idx="5">
                  <c:v>210398.7</c:v>
                </c:pt>
                <c:pt idx="6">
                  <c:v>18203.900000000001</c:v>
                </c:pt>
                <c:pt idx="7">
                  <c:v>14521.7</c:v>
                </c:pt>
                <c:pt idx="8">
                  <c:v>23409.5</c:v>
                </c:pt>
                <c:pt idx="9">
                  <c:v>1078.2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182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1 квартал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2017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непрограммным 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8115330" cy="525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714380"/>
                <a:gridCol w="1071570"/>
                <a:gridCol w="614340"/>
              </a:tblGrid>
              <a:tr h="422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981104,7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214277,6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21,8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71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441704,3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98054,1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22,2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0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382795,0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85994,2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108863,3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20353,8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41500,4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7564,3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3235,4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30,3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“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Организация отдыха детей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в каникулярное время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”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3006,3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55468,0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13409,5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24,2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55468,0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13409,5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24,2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3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101687,1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18203,9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17,9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21359,0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3537,9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67338,1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12992,1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 Развитие местного народного творчества 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11628,0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1563,8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13,4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“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Развитие туризма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”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107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714380"/>
                <a:gridCol w="1071570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54009,1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8199,9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15,2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31362,7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6742,6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16660,9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678,7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4280,9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5542,2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861,1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15,5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5308,2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831,3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21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12,7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136893,5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24691,9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1374,0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8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29002,6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1952,3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8663,0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5956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46074,8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9843,8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42173,3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13,3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9605,8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2454,5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25,6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18358,7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63863,6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11786,9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18,5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57474,9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10969,9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19,1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20,2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51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5426,9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91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4810,5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2345,7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48,8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6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30424,2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11113,6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36,5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30424,2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11113,6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95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институтов гражданского общества и поддержки социально-ориентированных некоммерческих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организаций, осуществляющих деятельность на территории муниципального образования «Город Воткинск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95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«Поддержки социально-ориентированных некоммерческих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организаций, осуществляющих деятельность на территории муниципального образования «Город Воткинск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1220000000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3419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муниципальными финансами»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11584,3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2718,9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23,5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бюджетного процесса в муниципальном образовании «Город Воткинск»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11465,1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2716,5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23,7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479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«Повышение эффективности расходов бюджета»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1420000000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имуществом и земельными ресурсами»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16495,4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2614,6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15,9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9787,9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1920,8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19,6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51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1490979,2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312154,4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20,9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1 квартал 2017 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Доходы всего 312 601,6 тыс.руб</a:t>
            </a:r>
            <a:r>
              <a:rPr lang="ru-RU" sz="28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067800" cy="4819650"/>
        </p:xfrm>
        <a:graphic>
          <a:graphicData uri="http://schemas.openxmlformats.org/presentationml/2006/ole">
            <p:oleObj spid="_x0000_s1026" name="Worksheet" r:id="rId4" imgW="6164620" imgH="3276561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2017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142984"/>
          <a:ext cx="9143999" cy="571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764"/>
                <a:gridCol w="3810027"/>
                <a:gridCol w="1190633"/>
                <a:gridCol w="1190633"/>
                <a:gridCol w="888942"/>
              </a:tblGrid>
              <a:tr h="409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 (год)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r>
                        <a:rPr lang="ru-RU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73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494 613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113 538,9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50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310 288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71 357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50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310 288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71 357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1778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8 516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1 735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20,4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7330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54 438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12 454,3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22,9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414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49 632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10 071,8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20,3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34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515,7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6446,3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1596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4 798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1 866,8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38,9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0924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56 638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11 364,1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381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20 899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2 990,1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0924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35 739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8 374,0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23,4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0924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11 320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</a:t>
                      </a:r>
                      <a:r>
                        <a:rPr lang="ru-RU" sz="1200" b="1" i="0" u="none" strike="noStrike" baseline="0" dirty="0" smtClean="0">
                          <a:latin typeface="Arial Cyr"/>
                        </a:rPr>
                        <a:t> 343,5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20,7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1596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26 000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10 454,6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40,2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862"/>
                <a:gridCol w="4414345"/>
                <a:gridCol w="945931"/>
                <a:gridCol w="945931"/>
                <a:gridCol w="945931"/>
              </a:tblGrid>
              <a:tr h="736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 (год)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1062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8 756,3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2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земли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, находящиеся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учреждений)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162,1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32,4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5250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350,7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70,1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2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1185,5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3615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5030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1240,6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4911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5030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1240,6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24,7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3173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3173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3173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15209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944,3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" y="0"/>
          <a:ext cx="914400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79"/>
                <a:gridCol w="4468287"/>
                <a:gridCol w="957490"/>
                <a:gridCol w="877700"/>
                <a:gridCol w="925545"/>
              </a:tblGrid>
              <a:tr h="972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 (год)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57032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731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248,1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68201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собственности 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4 478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438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4824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257,4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49839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6 600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1 583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7032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4282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938 497,1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199 062,7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21,2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65138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938 402,1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210 365,6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22,4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703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субьектов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84 806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37 484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44,2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79"/>
                <a:gridCol w="4468287"/>
                <a:gridCol w="957490"/>
                <a:gridCol w="877699"/>
                <a:gridCol w="925544"/>
              </a:tblGrid>
              <a:tr h="1067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 (год)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93075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60 074,1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10 640,6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7961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767 070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162 226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7961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26 452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54067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93075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субсидий,субвенций и  иных межбюджетных трансфертов, имеющих целевое назначение,прошлых 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-13 399,4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7961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1 433 110,1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312 601,6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21,8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14398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86768" cy="510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/>
                <a:gridCol w="714380"/>
                <a:gridCol w="714380"/>
                <a:gridCol w="1000132"/>
                <a:gridCol w="614340"/>
              </a:tblGrid>
              <a:tr h="3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103338,4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18882,1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18,3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435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2866,1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673,9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7324,5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1357,8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60139,5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10982,8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9984,0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1925,8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335,0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22689,3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3941,8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5578,2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861,1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15,4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4626,2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831,3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952,0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54753,2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5621,5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10,3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Транспорт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Arial Cyr"/>
                          <a:ea typeface="Calibri"/>
                          <a:cs typeface="Times New Roman"/>
                        </a:rPr>
                        <a:t>0408</a:t>
                      </a:r>
                      <a:endParaRPr lang="ru-RU" sz="1200" b="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12429,9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2"/>
          <a:ext cx="8143931" cy="6251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714380"/>
                <a:gridCol w="785818"/>
                <a:gridCol w="1071570"/>
                <a:gridCol w="571503"/>
              </a:tblGrid>
              <a:tr h="477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42173,3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5611,5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13,3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115735,4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19167,8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16,6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28218,6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1811,8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31043,9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4927,2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46074,8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9833,9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21,3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10398,1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2594,9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Охрана</a:t>
                      </a:r>
                      <a:r>
                        <a:rPr lang="ru-RU" sz="1200" b="0" i="0" u="none" strike="noStrike" baseline="0" dirty="0" smtClean="0">
                          <a:latin typeface="Arial Cyr"/>
                        </a:rPr>
                        <a:t> объектов растительного и животного мира и среды их обитания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968537,4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210398,7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21,7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423900,0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91829,4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21,7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385925,2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86974,5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Дополнительное образование детей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108802,5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20353,8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570,0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7816,8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3676,7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47,0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41522,9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7564,3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101950,1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18203,9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17,9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90257,1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16628,2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11693,0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1575,7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60347,4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14521,7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24,1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86808" cy="3706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667302"/>
                <a:gridCol w="879225"/>
                <a:gridCol w="1069343"/>
                <a:gridCol w="670278"/>
              </a:tblGrid>
              <a:tr h="54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2472,0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503,7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3384,3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272,2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53727,1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13745,8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25,6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77831,4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23409,5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574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77831,4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23409,5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30,1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2707,7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1078,2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39,8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2707,7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1078,2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1490979,2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312154,4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20,9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2139</Words>
  <PresentationFormat>Экран (4:3)</PresentationFormat>
  <Paragraphs>716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Worksheet</vt:lpstr>
      <vt:lpstr>Структура расходов бюджета города Воткинска исполнение за 1 квартал 2017 года</vt:lpstr>
      <vt:lpstr>Структура доходов бюджета города Воткинска  исполнение за 1 квартал 2017 года     Доходы всего 312 601,6 тыс.руб.</vt:lpstr>
      <vt:lpstr>Общий объем доходов на 2017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2017 год  </vt:lpstr>
      <vt:lpstr>Слайд 8</vt:lpstr>
      <vt:lpstr>Слайд 9</vt:lpstr>
      <vt:lpstr>Об исполнении бюджетных ассигнований по муниципальным  программам и непрограммным   направлениям расходов Бюджета муниципального образования «Город Воткинск» на 2017 год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cp:lastModifiedBy>USER</cp:lastModifiedBy>
  <cp:revision>208</cp:revision>
  <dcterms:modified xsi:type="dcterms:W3CDTF">2017-09-21T12:26:38Z</dcterms:modified>
</cp:coreProperties>
</file>