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9" r:id="rId3"/>
    <p:sldId id="258" r:id="rId4"/>
    <p:sldId id="261" r:id="rId5"/>
    <p:sldId id="269" r:id="rId6"/>
    <p:sldId id="273" r:id="rId7"/>
    <p:sldId id="272" r:id="rId8"/>
    <p:sldId id="271" r:id="rId9"/>
    <p:sldId id="268" r:id="rId10"/>
    <p:sldId id="274" r:id="rId11"/>
    <p:sldId id="276" r:id="rId12"/>
    <p:sldId id="277" r:id="rId13"/>
    <p:sldId id="27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7996" autoAdjust="0"/>
    <p:restoredTop sz="98415" autoAdjust="0"/>
  </p:normalViewPr>
  <p:slideViewPr>
    <p:cSldViewPr>
      <p:cViewPr>
        <p:scale>
          <a:sx n="70" d="100"/>
          <a:sy n="70" d="100"/>
        </p:scale>
        <p:origin x="-134" y="-1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644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sz="2800" dirty="0">
                <a:solidFill>
                  <a:srgbClr val="7030A0"/>
                </a:solidFill>
              </a:rPr>
              <a:t>Расходы </a:t>
            </a:r>
            <a:r>
              <a:rPr lang="ru-RU" sz="2800" dirty="0" smtClean="0">
                <a:solidFill>
                  <a:srgbClr val="7030A0"/>
                </a:solidFill>
              </a:rPr>
              <a:t>всего: </a:t>
            </a:r>
            <a:r>
              <a:rPr lang="ru-RU" sz="2800" dirty="0" smtClean="0">
                <a:solidFill>
                  <a:srgbClr val="7030A0"/>
                </a:solidFill>
              </a:rPr>
              <a:t>1 093 680,1 </a:t>
            </a:r>
            <a:r>
              <a:rPr lang="ru-RU" sz="2800" dirty="0" smtClean="0">
                <a:solidFill>
                  <a:srgbClr val="7030A0"/>
                </a:solidFill>
              </a:rPr>
              <a:t>тыс.руб.</a:t>
            </a:r>
            <a:endParaRPr lang="ru-RU" sz="2800" dirty="0">
              <a:solidFill>
                <a:srgbClr val="7030A0"/>
              </a:solidFill>
            </a:endParaRPr>
          </a:p>
        </c:rich>
      </c:tx>
      <c:layout>
        <c:manualLayout>
          <c:xMode val="edge"/>
          <c:yMode val="edge"/>
          <c:x val="0.31013643596941293"/>
          <c:y val="1.2702078906914554E-2"/>
        </c:manualLayout>
      </c:layout>
    </c:title>
    <c:view3D>
      <c:rotX val="40"/>
      <c:perspective val="10"/>
    </c:view3D>
    <c:plotArea>
      <c:layout>
        <c:manualLayout>
          <c:layoutTarget val="inner"/>
          <c:xMode val="edge"/>
          <c:yMode val="edge"/>
          <c:x val="0"/>
          <c:y val="0.11788179332017359"/>
          <c:w val="0.60868811669132272"/>
          <c:h val="0.846139484829017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всего - 1093680,1 т.р.</c:v>
                </c:pt>
              </c:strCache>
            </c:strRef>
          </c:tx>
          <c:explosion val="25"/>
          <c:dLbls>
            <c:dLblPos val="bestFit"/>
            <c:showPercent val="1"/>
          </c:dLbls>
          <c:cat>
            <c:strRef>
              <c:f>Лист1!$A$2:$A$11</c:f>
              <c:strCache>
                <c:ptCount val="10"/>
                <c:pt idx="0">
                  <c:v>Общегосударственые вопросы: 69521,6</c:v>
                </c:pt>
                <c:pt idx="1">
                  <c:v>Национальная безопасность и правоохранительная деятельность: 3032,9</c:v>
                </c:pt>
                <c:pt idx="2">
                  <c:v>Национальная экономика: 32622,2</c:v>
                </c:pt>
                <c:pt idx="3">
                  <c:v>Жилищно-коммунальное хозяйство: 113744,2</c:v>
                </c:pt>
                <c:pt idx="4">
                  <c:v>Охрана окружающей среды: 9,9</c:v>
                </c:pt>
                <c:pt idx="5">
                  <c:v>Образование: 699531,3</c:v>
                </c:pt>
                <c:pt idx="6">
                  <c:v>Культура и кинематография: 71026,7</c:v>
                </c:pt>
                <c:pt idx="7">
                  <c:v>Социальная политика: 42652,6</c:v>
                </c:pt>
                <c:pt idx="8">
                  <c:v>Физическая культура и спорт: 59808,7</c:v>
                </c:pt>
                <c:pt idx="9">
                  <c:v>Обслуживание государственного и муниципального долга: 1730,0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69521.600000000006</c:v>
                </c:pt>
                <c:pt idx="1">
                  <c:v>3032.9</c:v>
                </c:pt>
                <c:pt idx="2">
                  <c:v>32622.2</c:v>
                </c:pt>
                <c:pt idx="3">
                  <c:v>113744.2</c:v>
                </c:pt>
                <c:pt idx="4">
                  <c:v>9.9</c:v>
                </c:pt>
                <c:pt idx="5">
                  <c:v>699531.3</c:v>
                </c:pt>
                <c:pt idx="6">
                  <c:v>71026.7</c:v>
                </c:pt>
                <c:pt idx="7">
                  <c:v>42652.6</c:v>
                </c:pt>
                <c:pt idx="8">
                  <c:v>59808.7</c:v>
                </c:pt>
                <c:pt idx="9">
                  <c:v>1730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0983540345520248"/>
          <c:y val="9.4440456754755514E-2"/>
          <c:w val="0.38818396648373782"/>
          <c:h val="0.90555954324524446"/>
        </c:manualLayout>
      </c:layout>
      <c:txPr>
        <a:bodyPr/>
        <a:lstStyle/>
        <a:p>
          <a:pPr>
            <a:defRPr sz="1300" b="0" i="1" kern="0" spc="-10" baseline="0">
              <a:latin typeface="Times New Roman" pitchFamily="18" charset="0"/>
            </a:defRPr>
          </a:pPr>
          <a:endParaRPr lang="ru-RU"/>
        </a:p>
      </c:txPr>
    </c:legend>
    <c:plotVisOnly val="1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1DFA7-8886-4162-9F85-5F93EE0DAC6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824ED1-8B6C-4F32-9942-6FBEA29D87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24ED1-8B6C-4F32-9942-6FBEA29D87F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24ED1-8B6C-4F32-9942-6FBEA29D87F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24ED1-8B6C-4F32-9942-6FBEA29D87FC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_____Microsoft_Office_Excel_97-200311.xls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"/>
            <a:ext cx="7772400" cy="1000108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Impact" pitchFamily="34" charset="0"/>
                <a:cs typeface="Times New Roman" pitchFamily="18" charset="0"/>
              </a:rPr>
              <a:t>Структура расходов бюджета города Воткинска</a:t>
            </a:r>
            <a:br>
              <a:rPr lang="ru-RU" sz="2000" dirty="0" smtClean="0">
                <a:solidFill>
                  <a:srgbClr val="C00000"/>
                </a:solidFill>
                <a:latin typeface="Impact" pitchFamily="34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C00000"/>
                </a:solidFill>
                <a:latin typeface="Impact" pitchFamily="34" charset="0"/>
                <a:cs typeface="Times New Roman" pitchFamily="18" charset="0"/>
              </a:rPr>
              <a:t>исполнение за 9  месяцев 2017 года</a:t>
            </a:r>
            <a:endParaRPr lang="ru-RU" sz="2000" dirty="0">
              <a:solidFill>
                <a:srgbClr val="C00000"/>
              </a:solidFill>
              <a:latin typeface="Impact" pitchFamily="34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858982"/>
          <a:ext cx="9116291" cy="5999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15370" cy="1785926"/>
          </a:xfrm>
        </p:spPr>
        <p:txBody>
          <a:bodyPr>
            <a:no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 исполнении бюджетных ассигнований по муниципальным  программам и непрограммным 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направлениям расходов Бюджета муниципального образования «Город Воткинск» на 2017 год</a:t>
            </a: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428736"/>
          <a:ext cx="9143999" cy="5406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2552"/>
                <a:gridCol w="1126905"/>
                <a:gridCol w="965919"/>
                <a:gridCol w="1046412"/>
                <a:gridCol w="692211"/>
              </a:tblGrid>
              <a:tr h="4531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Целевая статья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9 месяцев</a:t>
                      </a:r>
                      <a:endParaRPr lang="ru-RU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(тыс. </a:t>
                      </a:r>
                      <a:r>
                        <a:rPr lang="ru-RU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руб</a:t>
                      </a: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151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«Развитие образования и воспитания»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0100000000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991664,0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711178,6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71,7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9142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"Развитие дошкольного образования"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442203,3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313732,8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70,9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1134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"Развитие общего образования"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387160,6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286998,5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74,1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0076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"Дополнительное образование и воспитание детей"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0130000000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104948,1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69372,5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66,1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0287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"Создание условий для реализации муниципальной программы"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0140000000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39561,1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26688,6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67,5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0654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"Детское и школьное питание"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0150000000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4518,2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2546,1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56,4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0654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«Организация отдыха детей в каникулярное время»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0160000000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13272,7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11840,1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89,2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2038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«Сохранение здоровья и формирование здорового образа жизни населения»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0200000000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56388,5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39545,4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70,1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9307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«Создание условий для развития физической культуры и спорта»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0220000000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56388,5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39545,4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70,1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2894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«Развитие культуры»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0300000000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107861,8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70253,8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65,1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3006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"Библиотечное обслуживание населения"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0310000000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22538,7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14845,1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65,9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2038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"Организация досуга, предоставление услуг организаций культуры и доступа к музейным фондам"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0320000000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71789,0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47876,4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66,7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4170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«Развитие местного народного творчества»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0340000000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64,0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0287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"Создание условий для реализации муниципальной программы"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0350000000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12024,7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6104,1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50,8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2038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«Развитие туризма»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0360000000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1459,4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1396,2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95,7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1" y="-2"/>
          <a:ext cx="9144001" cy="7143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2060"/>
                <a:gridCol w="1207399"/>
                <a:gridCol w="804932"/>
                <a:gridCol w="1207399"/>
                <a:gridCol w="692211"/>
              </a:tblGrid>
              <a:tr h="5584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Целевая статья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latin typeface="Times New Roman"/>
                          <a:ea typeface="Times New Roman"/>
                          <a:cs typeface="Times New Roman"/>
                        </a:rPr>
                        <a:t>Уточнен-ный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 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9 месяцев</a:t>
                      </a:r>
                      <a:endParaRPr lang="ru-RU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66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 «Социальная поддержка населения»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0400000000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54109,2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35183,3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65,0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6066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"Социальная поддержка семьи и детей"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0410000000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31538,2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19430,3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61,6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3892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"Социальная поддержка старшего поколения, ветеранов и инвалидов, иных категорий граждан"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0420000000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16585,5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11439,7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69,0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55841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"Обеспечение жильем отдельных категорий граждан, стимулирование улучшения жилищных условий"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0430000000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1704,6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1702,3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99,9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65282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"Предоставление субсидий и льгот по оплате жилищно-коммунальных услуг (выполнение переданных полномочий)"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0440000000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4280,9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2611,0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61,0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55841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«Создание условий для устойчивого экономического развития»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0500000000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85,7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15,8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18,4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3892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«Создание условий для развития предпринимательства»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0520000000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85,7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15,8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18,4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1776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«Безопасность»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0600000000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5260,2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3022,9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57,5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65282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"Предупреждение и ликвидация последствий чрезвычайных ситуаций, реализация мер пожарной безопасности"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0610000000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4776,2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2932,0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61,4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7599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"Профилактика правонарушений»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0620000000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484,0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18,8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1776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«Содержание и развитие городского хозяйства»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239346,2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119378,3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49,9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4421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"Территориальное развитие (градостроительство и землеустройство)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1374,0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1374,0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100,0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4954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"Содержание и развитие жилищного хозяйства"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38128,8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31874,7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83,6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55841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"Содержание и развитие коммунальной инфраструктуры"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0730000000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23795,8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8128,3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34,2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1" y="2"/>
          <a:ext cx="9144001" cy="6887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2060"/>
                <a:gridCol w="1207399"/>
                <a:gridCol w="965919"/>
                <a:gridCol w="1046412"/>
                <a:gridCol w="692211"/>
              </a:tblGrid>
              <a:tr h="5318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Целевая статья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latin typeface="Times New Roman"/>
                          <a:ea typeface="Times New Roman"/>
                          <a:cs typeface="Times New Roman"/>
                        </a:rPr>
                        <a:t>Уточнен-ный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 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9 месяцев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182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 "Благоустройство и охрана окружающей среды»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0740000000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43211,4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28007,2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64,8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65083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"Развитие транспортной системы (организация транспортного обслуживания населения, развитие дорожного хозяйства)"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0750000000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78307,4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24430,9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31,2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1802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"Создание условий для реализации муниципальной программы"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0760000000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9618,7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7719,5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80,3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9787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«Формирование комфортной городской среды»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0770000000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44910,1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17843,7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39,7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1802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«Энергосбережение и повышение энергетической эффективности»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0800000000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69619,5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16951,8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24,3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6365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«Муниципальное управление»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62759,3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42168,5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67,2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7002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"Организация муниципального управления»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56370,6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38390,6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68,1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6180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"Архивное дело»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0940000000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961,8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605,8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63,0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53182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"Создание условий для государственной регистрации актов гражданского состояния"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0950000000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5426,9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3172,1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58,5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1432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«Реализация молодежной политики»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1000000000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4807,5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2515,7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52,3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1802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"Капитальное строительство, реконструкция и капитальный ремонт муниципальной собственности"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1100000000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34521,5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28039,2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81,2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53182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"Капитальное строительство, реконструкция и капитальный ремонт муниципальной собственности"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1110000000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34521,5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28039,2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81,2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825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Программа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«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Развитие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институтов гражданского общества и поддержки социально-ориентированных некоммерческих организаций, осуществляющих деятельность на территории муниципального образования "Город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Воткинск»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1200000000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764,0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764,0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100,0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62173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"Поддержка социально-ориентированных некоммерческих организаций, осуществляющих деятельность на территории муниципального образования "Город Воткинск"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1220000000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764,0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764,0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100,0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-2"/>
          <a:ext cx="9143999" cy="4073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1448"/>
                <a:gridCol w="1182414"/>
                <a:gridCol w="1024758"/>
                <a:gridCol w="945930"/>
                <a:gridCol w="709449"/>
              </a:tblGrid>
              <a:tr h="7143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Целевая статья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9 месяцев</a:t>
                      </a:r>
                      <a:endParaRPr lang="ru-RU" sz="11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678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«Комплексные меры противодействия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злоупотреблению наркотиками и их незаконному обороту»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1300000000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36,0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27,8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516788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«Комплексные меры противодействия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злоупотреблению наркотиками и их незаконному обороту»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1310000000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27,8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9512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«Управление муниципальными финансами»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1400000000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11154,3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7980,6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71,5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51678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«Организация бюджетного процесса в муниципальном образовании «Город Воткинск»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1410000000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11035,1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7906,0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71,6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6903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«Повышение эффективности расходов бюджета»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1420000000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119,2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74,6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62,6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51678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«Управление муниципальным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имуществом и земельными ресурсами»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1500000000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15349,4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9929,6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64,7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46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Непрограммные направления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9900000000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12241,2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6742,6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55,1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81851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   ИТОГО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1665968,3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1093680,1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65,6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Структура доходов бюджета города Воткинска 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исполнение за 9 месяцев 2017 года</a:t>
            </a:r>
            <a:r>
              <a:rPr lang="ru-RU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ДОХОДЫ ВСЕГО  1 131 547,8 </a:t>
            </a:r>
            <a:r>
              <a:rPr lang="ru-RU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2700" b="1" dirty="0" smtClean="0">
                <a:solidFill>
                  <a:srgbClr val="9A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700" dirty="0"/>
          </a:p>
        </p:txBody>
      </p:sp>
      <p:graphicFrame>
        <p:nvGraphicFramePr>
          <p:cNvPr id="1026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288" y="1142984"/>
          <a:ext cx="9156700" cy="5715015"/>
        </p:xfrm>
        <a:graphic>
          <a:graphicData uri="http://schemas.openxmlformats.org/presentationml/2006/ole">
            <p:oleObj spid="_x0000_s17410" name="Worksheet" r:id="rId4" imgW="6012274" imgH="3124178" progId="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Общий объем доходов на 2017 год согласно классификации доходов  бюджетов Российской Федерации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928673"/>
          <a:ext cx="9144000" cy="6513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3536956"/>
                <a:gridCol w="1349384"/>
                <a:gridCol w="1428760"/>
                <a:gridCol w="1000100"/>
              </a:tblGrid>
              <a:tr h="4655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План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</a:t>
                      </a: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за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9 месяцев (тыс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. руб.)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5681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1 00 00000 00 0000 000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НАЛОГОВЫЕ И НЕНАЛОГОВЫЕ  ДОХОДЫ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494 613,0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339 438,1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68,6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69027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1 01 00000 00 0000 000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НАЛОГИ НА ПРИБЫЛЬ, ДОХОДЫ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310 288,0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218 535,6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70,4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69027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1 01 02000 01 0000 110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 на доходы физических лиц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310 288,0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218 835,6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70,4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853705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1 03 02000 01 0000 100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УПЛАТЫ АКЦИЗОВ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8 516,0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5 510,4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64,7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37374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1 05 00000 00 0000 000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НАЛОГИ НА СОВОКУПНЫЙ ДОХОД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54 438,0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33</a:t>
                      </a:r>
                      <a:r>
                        <a:rPr lang="ru-RU" sz="1200" b="1" i="0" u="none" strike="noStrike" baseline="0" dirty="0" smtClean="0">
                          <a:latin typeface="Arial Cyr"/>
                        </a:rPr>
                        <a:t> 275,2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61,1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32831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1 05 02000 02 0000 110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Единый налог  на вмененный доход для  отдельных видов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49 632,0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29 640,2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59,7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8702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1 05 03000 01 0000 110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Единый сельскохозяйственный налог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8,0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526,8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6 585,0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643269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105 04010 02 0000 110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Налог, взимаемый в связи с применением патентной системы налогообложения, зачисляемой в бюджеты городских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4 798,0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3</a:t>
                      </a:r>
                      <a:r>
                        <a:rPr lang="ru-RU" sz="1200" b="0" i="0" u="none" strike="noStrike" baseline="0" dirty="0" smtClean="0">
                          <a:latin typeface="Arial Cyr"/>
                        </a:rPr>
                        <a:t> 108,2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64,8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70231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1 06 00000 00 0000 000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НАЛОГИ НА ИМУЩЕСТВО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56 638,0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25</a:t>
                      </a:r>
                      <a:r>
                        <a:rPr lang="ru-RU" sz="1200" b="1" i="0" u="none" strike="noStrike" baseline="0" dirty="0" smtClean="0">
                          <a:latin typeface="Arial Cyr"/>
                        </a:rPr>
                        <a:t> 747,4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45,5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22836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1 06 01000 00 0000 110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20 899,0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5 268,1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25,2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304893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1 06 06000 00 0000 110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Земельный налог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35 739,0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20 479,3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57,3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304893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107 00000 00 0000 000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НОЛОГ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НА ДОБЫЧУ ОБЩЕРАСПРОСТРАНЕННЫХ ПОЛЕЗНЫХ ИСКОПАЕМЫХ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24,0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42,7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177,9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269027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1 08 00000 00 0000 000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ГОСУДАРСТВЕННАЯ ПОШЛИНА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11 320,0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7 196,0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63,6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853705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1 11 00000 00 0000 000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26 000,0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29 851,5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114,8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" y="1"/>
          <a:ext cx="9143998" cy="6857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956"/>
                <a:gridCol w="3490492"/>
                <a:gridCol w="1418896"/>
                <a:gridCol w="1340068"/>
                <a:gridCol w="1103586"/>
              </a:tblGrid>
              <a:tr h="5529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10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/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План </a:t>
                      </a:r>
                      <a:endParaRPr lang="ru-RU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  </a:t>
                      </a:r>
                      <a:endParaRPr lang="ru-RU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Исполнено за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9 месяцев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%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исполнения </a:t>
                      </a:r>
                      <a:endParaRPr lang="ru-RU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1000" dirty="0"/>
                    </a:p>
                  </a:txBody>
                  <a:tcPr/>
                </a:tc>
              </a:tr>
              <a:tr h="1246062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1 11 05012 04 0000 120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Доходы, получаемые в виде арендной платы за земельные  </a:t>
                      </a:r>
                      <a:r>
                        <a:rPr lang="ru-RU" sz="115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участки, государственная </a:t>
                      </a:r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собственность на  которые не разграничена и которые </a:t>
                      </a:r>
                      <a:r>
                        <a:rPr lang="ru-RU" sz="115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расположены </a:t>
                      </a:r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в границах городских округов,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19 000,0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25 211,1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132,7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1069425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1 11 05024 04 0000 120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Доходы, получаемые в виде  арендной  платы, а также  средства от  продажи  права на  заключение договоров аренды  за  </a:t>
                      </a:r>
                      <a:r>
                        <a:rPr lang="ru-RU" sz="115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земли, находящиеся </a:t>
                      </a:r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в собственности городских  округов ( за  исключением земельных  участков муниципальных  автономных учреждений)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339,8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68,0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892787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1 11 07014 04 0000 120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перечисления части прибыли, остающейся после уплаты  налогов и иных обязательных платежей муниципальных унитарных  предприятий, созданных   городскими  округами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440,9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88,2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1069425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1 11 09044 04 0000 120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Прочие поступления от использования имущества, находящегося в  собственности  городских  округов(за исключением  имущества  муниципальных автономных  учреждений, а также имущества  муниципальных унитарных  предприятий, в том числе казенных)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6 000,0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3 859,7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64,3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374440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1 12 00000 00 0000 000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5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ПЛАТЕЖИ ПРИ ПОЛЬЗОВАНИИ ПРИРОДНЫМИ РЕСУРСАМИ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5 030,0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1 933,8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38,4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362875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1 12 01000 01 0000 120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Плата за  негативное воздействие на  окружающую среду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5 030,0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1 933,8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38,4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539512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1 13 00000 00 0000 000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5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КОМПЕНСАЦИИ ПЛАТНЫХ УСЛУГ (РАБОТ) И КОМПЕНСАЦИИ ЗАТРАТ ГОСУДАРСТВА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50,0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30,8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61,6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371852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1 13 02994 04 0000 130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5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Прочие доходы от компенсации затрат бюджетов городских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50,0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30,8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61,6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378668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1 14 00000 00 0000 000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5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15 209,0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11 704,1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77,0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7005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5397"/>
                <a:gridCol w="3510797"/>
                <a:gridCol w="1356444"/>
                <a:gridCol w="1436235"/>
                <a:gridCol w="1085127"/>
              </a:tblGrid>
              <a:tr h="5622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1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/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План </a:t>
                      </a:r>
                      <a:endParaRPr lang="ru-RU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  </a:t>
                      </a:r>
                      <a:endParaRPr lang="ru-RU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/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9 месяцев (тыс. руб.)</a:t>
                      </a:r>
                      <a:endParaRPr lang="ru-RU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/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/>
                      <a:endParaRPr lang="ru-RU" sz="1000" dirty="0"/>
                    </a:p>
                  </a:txBody>
                  <a:tcPr/>
                </a:tc>
              </a:tr>
              <a:tr h="396146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1 14 01040 04 0000 410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продажи квартир, находящихся в собственности городских  округов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731,0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559,1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76,5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1041827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1 14 02043 04  0000 410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 от  реализации иного имущества, находящегося в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собственности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городских округов( за исключением имущества муниципальных бюджетных и автономных учреждений, а также имущества муниципальных унитарных предприятий, в том числе казенных)  в части реализации основных средств по указанному имуществу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4 478,0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1 336,5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29,8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692185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1 14 06012 04 0000 430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 от  продажи  земельных  участков, государственная  собственность  на которые  не разграничена  и которые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расположены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в границах городских 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10 000,0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9 766,0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97,7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862569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114 06024 04 0000 410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продажи земельных участков,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Arial Cyr"/>
                        </a:rPr>
                        <a:t>гос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. собственности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 которые  разграничена (  за исключением 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Arial Cyr"/>
                        </a:rPr>
                        <a:t>зем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. участков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автономных учреждений, государственных муниципальных учреждений в т. казенных)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42,5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330935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1 16 00000 00 0000 000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6 600,0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5 427,6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82,2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351417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1 17 00000 00 0000 000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Прочие неналоговые доходы бюджетов городских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500,0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183,0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36,6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30270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2 00 00000 00 0000 000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1 113 486,2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792 109,7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71,1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47920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2 02 00000 00 0000 000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Безвозмездные поступления от других бюджетов бюджетной 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1 109 569,7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802 814,7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latin typeface="Arial Cyr"/>
                        </a:rPr>
                        <a:t>72,4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35141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2 02 01000 00 0000 151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Дотации бюджетам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субъектов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Российской Федерации и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99 052,4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97 705,4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98,6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53378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2 02 02000 00 0000 151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Субсидии бюджетам субъектов Российской Федерации Федерации и муниципальных образований (межбюджетные субсидии)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215 248,8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118 543,8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55,1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48320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2 02 03000 00 0000 151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Субвенции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768 396,3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570 683,8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74,3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308823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2 02 04000 00 0000 151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26 696,7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15 881,7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59,5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4071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5397"/>
                <a:gridCol w="3510797"/>
                <a:gridCol w="1356444"/>
                <a:gridCol w="1436235"/>
                <a:gridCol w="1085127"/>
              </a:tblGrid>
              <a:tr h="10059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2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План </a:t>
                      </a:r>
                      <a:endParaRPr lang="ru-RU" sz="12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  </a:t>
                      </a:r>
                      <a:endParaRPr lang="ru-RU" sz="12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</a:p>
                    <a:p>
                      <a:pPr marL="228600" marR="0" indent="-2286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lain" startAt="9"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месяцев </a:t>
                      </a:r>
                    </a:p>
                    <a:p>
                      <a:pPr marL="228600" marR="0" indent="-2286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2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2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</a:tr>
              <a:tr h="1576495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2 18 00000 00 0000 180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бюджетов бюджетной системы Российской Федерации от возврата бюджетами бюджетной системы Российской Федерации и организациями остатков субсидий, субвенций и иных межбюджетных трансфертов, имеющих целевое назначение, прошлых лет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36,2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905845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2 19 00000 00 0000 000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Возврат остатков субсидий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, субвенций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и  иных межбюджетных трансфертов, имеющих целевое назначение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, прошлых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лет, из бюджетов городских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-13 400,9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58362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ВСЕГО ДОХОДОВ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1 608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099,2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1 131 547,8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 smtClean="0">
                          <a:latin typeface="Arial Cyr"/>
                        </a:rPr>
                        <a:t>70,4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15370" cy="1357298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Исполнение расходов по разделам и подразделам  классификации расходов  Бюджета муниципального образования  "Город Воткинск" на 2017 год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071546"/>
          <a:ext cx="9143999" cy="5369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570"/>
                <a:gridCol w="785818"/>
                <a:gridCol w="911367"/>
                <a:gridCol w="1117072"/>
                <a:gridCol w="686172"/>
              </a:tblGrid>
              <a:tr h="4510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Раздел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подраздел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endParaRPr lang="ru-RU" sz="9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9 месяцев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890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Arial Cyr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0100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104268,8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69521,6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66,7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7753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0102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2706,1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1920,1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71,0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61183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0103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7324,5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4676,5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63,8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62645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Функционирование Правительства Российской Федерации, высших  исполнительных органов государственной власти субъектов Российской Федерации, местных администраций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0104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59195,2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39823,5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67,3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173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Судебная система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0105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6,0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1137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Обеспечение деятельности финансовых, налоговых и таможенных органов и органов финансового (финансово-бюджетного)  надзора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0106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9939,3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7125,9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71,7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0300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Резервные фонды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0111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262,6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0113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24835,1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15975,6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64,3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1137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НАЦИОНАЛЬНАЯ БЕЗОПАСНОСТЬ И ПРАВООХРАНИТЕЛЬНАЯ ДЕЯТЕЛЬНОСТЬ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0300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5296,2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3032,9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57,3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1137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0309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4656,2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2908,0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62,5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1137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национальной безопасностии правоохранительной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0314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640,0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124,9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19,5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775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Arial Cyr"/>
                        </a:rPr>
                        <a:t>НАЦИОНАЛЬНАЯ ЭКОНОМИКА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0400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90947,6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32622,2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35,9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-2"/>
          <a:ext cx="9144000" cy="6651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4738"/>
                <a:gridCol w="802105"/>
                <a:gridCol w="882316"/>
                <a:gridCol w="1203158"/>
                <a:gridCol w="641683"/>
              </a:tblGrid>
              <a:tr h="5281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Раздел,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подраздел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latin typeface="Times New Roman"/>
                          <a:ea typeface="Times New Roman"/>
                          <a:cs typeface="Times New Roman"/>
                        </a:rPr>
                        <a:t>Уточнен-ный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 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за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 9  месяцев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17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Транспорт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0408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12554,5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8175,5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65,1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617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Дорожные фонды (дорожное хозяйство)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0409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78307,4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24430,9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31,2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3697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0412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85,7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15,8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18,4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159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0500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234935,5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113744,2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48,4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159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Жилищное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0501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37344,8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31411,0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84,1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159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0502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98939,8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28305,0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28,6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159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Благоустройство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0503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88239,9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45841,0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52,0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159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жилищно-коммунального хозяйства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0505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10411,0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8187,2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78,6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159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ОХРАНА ОКРУЖАЮЩЕЙ СРЕДЫ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0600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190,0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9,9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5,2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160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Охрана объектов растительного и животного мира и среды их обитания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0603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190,0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9,9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5,2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159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Arial Cyr"/>
                        </a:rPr>
                        <a:t>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0700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979351,7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699531,3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71,4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159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Дошкольное 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0701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424162,0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299116,8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71,4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159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Общее 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0702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391898,3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289492,3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73,9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159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Дополнительное</a:t>
                      </a:r>
                      <a:r>
                        <a:rPr lang="ru-RU" sz="1200" b="0" i="0" u="none" strike="noStrike" baseline="0" dirty="0" smtClean="0">
                          <a:latin typeface="Arial Cyr"/>
                        </a:rPr>
                        <a:t> образование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0703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104898,6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69323,0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66,1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0777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Профессиональная подготовка, переподготовка и повышение квалификации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0705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702,0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554,8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79,0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159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Молодежная политика и  оздоровление детей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0707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18080,2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14355,7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79,4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159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0709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39610,6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26688,7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67,4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159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Arial Cyr"/>
                        </a:rPr>
                        <a:t>КУЛЬТУРА И КИНЕМАТОГРАФИЯ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0800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108897,3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71026,7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65,2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159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Культура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0801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96806,6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64874,6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67,0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159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культуры, кинематографии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0804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12090,7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6152,1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50,9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-1"/>
          <a:ext cx="9144000" cy="34877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7931"/>
                <a:gridCol w="736328"/>
                <a:gridCol w="970173"/>
                <a:gridCol w="1179957"/>
                <a:gridCol w="739611"/>
              </a:tblGrid>
              <a:tr h="5714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Раздел,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подраздел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endParaRPr lang="ru-RU" sz="9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9 месяцев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3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СОЦИАЛЬНАЯ ПОЛИТИКА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1000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61049,4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42652,6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69,9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Пенсионное обеспечение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1001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1772,0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1390,2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78,5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1003</a:t>
                      </a: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3444,3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2906,3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84,4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Охрана семьи и детства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1004</a:t>
                      </a: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54569,1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37092,1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68,0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Другие вопросы в области социальной политики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1006</a:t>
                      </a: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1264,0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1264,0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100,0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Arial Cyr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1100</a:t>
                      </a:r>
                      <a:endParaRPr lang="ru-RU" sz="1200" b="1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78754,1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59808,7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75,9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Физическая культура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1101</a:t>
                      </a: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78754,1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59808,7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75,9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Arial Cyr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1300</a:t>
                      </a:r>
                      <a:endParaRPr lang="ru-RU" sz="1200" b="1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2277,7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1730,0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76,0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Обслуживание внутреннего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1301</a:t>
                      </a: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2277,7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1730,0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76,0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Arial Cyr"/>
                        </a:rPr>
                        <a:t>ИТОГО РАСХОДОВ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1665968,3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1093680,1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65,6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1351</TotalTime>
  <Words>2215</Words>
  <PresentationFormat>Экран (4:3)</PresentationFormat>
  <Paragraphs>750</Paragraphs>
  <Slides>13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Worksheet</vt:lpstr>
      <vt:lpstr>Структура расходов бюджета города Воткинска исполнение за 9  месяцев 2017 года</vt:lpstr>
      <vt:lpstr>Структура доходов бюджета города Воткинска  исполнение за 9 месяцев 2017 года ДОХОДЫ ВСЕГО  1 131 547,8 тыс.руб.</vt:lpstr>
      <vt:lpstr>Общий объем доходов на 2017 год согласно классификации доходов  бюджетов Российской Федерации </vt:lpstr>
      <vt:lpstr>Слайд 4</vt:lpstr>
      <vt:lpstr>Слайд 5</vt:lpstr>
      <vt:lpstr>Слайд 6</vt:lpstr>
      <vt:lpstr>Исполнение расходов по разделам и подразделам  классификации расходов  Бюджета муниципального образования  "Город Воткинск" на 2017 год  </vt:lpstr>
      <vt:lpstr>Слайд 8</vt:lpstr>
      <vt:lpstr>Слайд 9</vt:lpstr>
      <vt:lpstr>Об исполнении бюджетных ассигнований по муниципальным  программам и непрограммным  направлениям расходов Бюджета муниципального образования «Город Воткинск» на 2017 год 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расходов бюджета города Воткинска 1 квартал 2015 года</dc:title>
  <dc:creator>ELENA</dc:creator>
  <cp:lastModifiedBy>USER</cp:lastModifiedBy>
  <cp:revision>249</cp:revision>
  <dcterms:modified xsi:type="dcterms:W3CDTF">2017-10-30T07:18:31Z</dcterms:modified>
</cp:coreProperties>
</file>